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30"/>
  </p:notesMasterIdLst>
  <p:sldIdLst>
    <p:sldId id="256" r:id="rId3"/>
    <p:sldId id="257" r:id="rId4"/>
    <p:sldId id="258" r:id="rId5"/>
    <p:sldId id="259" r:id="rId6"/>
    <p:sldId id="288" r:id="rId7"/>
    <p:sldId id="260" r:id="rId8"/>
    <p:sldId id="261" r:id="rId9"/>
    <p:sldId id="262" r:id="rId10"/>
    <p:sldId id="263" r:id="rId11"/>
    <p:sldId id="284" r:id="rId12"/>
    <p:sldId id="285" r:id="rId13"/>
    <p:sldId id="265" r:id="rId14"/>
    <p:sldId id="289" r:id="rId15"/>
    <p:sldId id="267" r:id="rId16"/>
    <p:sldId id="264" r:id="rId17"/>
    <p:sldId id="290" r:id="rId18"/>
    <p:sldId id="268" r:id="rId19"/>
    <p:sldId id="286" r:id="rId20"/>
    <p:sldId id="287" r:id="rId21"/>
    <p:sldId id="274" r:id="rId22"/>
    <p:sldId id="276" r:id="rId23"/>
    <p:sldId id="277" r:id="rId24"/>
    <p:sldId id="278" r:id="rId25"/>
    <p:sldId id="279" r:id="rId26"/>
    <p:sldId id="280" r:id="rId27"/>
    <p:sldId id="281" r:id="rId28"/>
    <p:sldId id="283" r:id="rId29"/>
  </p:sldIdLst>
  <p:sldSz cx="6858000" cy="5145088"/>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3C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0" autoAdjust="0"/>
    <p:restoredTop sz="94660"/>
  </p:normalViewPr>
  <p:slideViewPr>
    <p:cSldViewPr snapToGrid="0" showGuides="1">
      <p:cViewPr varScale="1">
        <p:scale>
          <a:sx n="72" d="100"/>
          <a:sy n="72" d="100"/>
        </p:scale>
        <p:origin x="-1018" y="-72"/>
      </p:cViewPr>
      <p:guideLst>
        <p:guide orient="horz" pos="16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 name="PlaceHolder 1"/>
          <p:cNvSpPr>
            <a:spLocks noGrp="1"/>
          </p:cNvSpPr>
          <p:nvPr>
            <p:ph type="body"/>
          </p:nvPr>
        </p:nvSpPr>
        <p:spPr>
          <a:xfrm>
            <a:off x="777240" y="4777560"/>
            <a:ext cx="6217560" cy="4525920"/>
          </a:xfrm>
          <a:prstGeom prst="rect">
            <a:avLst/>
          </a:prstGeom>
        </p:spPr>
        <p:txBody>
          <a:bodyPr lIns="0" tIns="0" rIns="0" bIns="0"/>
          <a:lstStyle/>
          <a:p>
            <a:r>
              <a:rPr lang="fr-FR" sz="2000" b="0" strike="noStrike" spc="-1">
                <a:solidFill>
                  <a:srgbClr val="000000"/>
                </a:solidFill>
                <a:uFill>
                  <a:solidFill>
                    <a:srgbClr val="FFFFFF"/>
                  </a:solidFill>
                </a:uFill>
                <a:latin typeface="Arial"/>
              </a:rPr>
              <a:t>Cliquez pour modifier le format des notes</a:t>
            </a:r>
          </a:p>
        </p:txBody>
      </p:sp>
      <p:sp>
        <p:nvSpPr>
          <p:cNvPr id="77" name="PlaceHolder 2"/>
          <p:cNvSpPr>
            <a:spLocks noGrp="1"/>
          </p:cNvSpPr>
          <p:nvPr>
            <p:ph type="hdr"/>
          </p:nvPr>
        </p:nvSpPr>
        <p:spPr>
          <a:xfrm>
            <a:off x="0" y="0"/>
            <a:ext cx="3372840" cy="502560"/>
          </a:xfrm>
          <a:prstGeom prst="rect">
            <a:avLst/>
          </a:prstGeom>
        </p:spPr>
        <p:txBody>
          <a:bodyPr lIns="0" tIns="0" rIns="0" bIns="0"/>
          <a:lstStyle/>
          <a:p>
            <a:r>
              <a:rPr lang="fr-FR" sz="1400" b="0" strike="noStrike" spc="-1">
                <a:solidFill>
                  <a:srgbClr val="000000"/>
                </a:solidFill>
                <a:uFill>
                  <a:solidFill>
                    <a:srgbClr val="FFFFFF"/>
                  </a:solidFill>
                </a:uFill>
                <a:latin typeface="Times New Roman"/>
              </a:rPr>
              <a:t>&lt;en-tête&gt;</a:t>
            </a:r>
          </a:p>
        </p:txBody>
      </p:sp>
      <p:sp>
        <p:nvSpPr>
          <p:cNvPr id="78" name="PlaceHolder 3"/>
          <p:cNvSpPr>
            <a:spLocks noGrp="1"/>
          </p:cNvSpPr>
          <p:nvPr>
            <p:ph type="dt"/>
          </p:nvPr>
        </p:nvSpPr>
        <p:spPr>
          <a:xfrm>
            <a:off x="4399200" y="0"/>
            <a:ext cx="3372840" cy="502560"/>
          </a:xfrm>
          <a:prstGeom prst="rect">
            <a:avLst/>
          </a:prstGeom>
        </p:spPr>
        <p:txBody>
          <a:bodyPr lIns="0" tIns="0" rIns="0" bIns="0"/>
          <a:lstStyle/>
          <a:p>
            <a:pPr algn="r"/>
            <a:r>
              <a:rPr lang="fr-FR" sz="1400" b="0" strike="noStrike" spc="-1">
                <a:solidFill>
                  <a:srgbClr val="000000"/>
                </a:solidFill>
                <a:uFill>
                  <a:solidFill>
                    <a:srgbClr val="FFFFFF"/>
                  </a:solidFill>
                </a:uFill>
                <a:latin typeface="Times New Roman"/>
              </a:rPr>
              <a:t>&lt;date/heure&gt;</a:t>
            </a:r>
          </a:p>
        </p:txBody>
      </p:sp>
      <p:sp>
        <p:nvSpPr>
          <p:cNvPr id="79" name="PlaceHolder 4"/>
          <p:cNvSpPr>
            <a:spLocks noGrp="1"/>
          </p:cNvSpPr>
          <p:nvPr>
            <p:ph type="ftr"/>
          </p:nvPr>
        </p:nvSpPr>
        <p:spPr>
          <a:xfrm>
            <a:off x="0" y="9555480"/>
            <a:ext cx="3372840" cy="502560"/>
          </a:xfrm>
          <a:prstGeom prst="rect">
            <a:avLst/>
          </a:prstGeom>
        </p:spPr>
        <p:txBody>
          <a:bodyPr lIns="0" tIns="0" rIns="0" bIns="0" anchor="b"/>
          <a:lstStyle/>
          <a:p>
            <a:r>
              <a:rPr lang="fr-FR" sz="1400" b="0" strike="noStrike" spc="-1">
                <a:solidFill>
                  <a:srgbClr val="000000"/>
                </a:solidFill>
                <a:uFill>
                  <a:solidFill>
                    <a:srgbClr val="FFFFFF"/>
                  </a:solidFill>
                </a:uFill>
                <a:latin typeface="Times New Roman"/>
              </a:rPr>
              <a:t>&lt;pied de page&gt;</a:t>
            </a:r>
          </a:p>
        </p:txBody>
      </p:sp>
      <p:sp>
        <p:nvSpPr>
          <p:cNvPr id="80" name="PlaceHolder 5"/>
          <p:cNvSpPr>
            <a:spLocks noGrp="1"/>
          </p:cNvSpPr>
          <p:nvPr>
            <p:ph type="sldNum"/>
          </p:nvPr>
        </p:nvSpPr>
        <p:spPr>
          <a:xfrm>
            <a:off x="4399200" y="9555480"/>
            <a:ext cx="3372840" cy="502560"/>
          </a:xfrm>
          <a:prstGeom prst="rect">
            <a:avLst/>
          </a:prstGeom>
        </p:spPr>
        <p:txBody>
          <a:bodyPr lIns="0" tIns="0" rIns="0" bIns="0" anchor="b"/>
          <a:lstStyle/>
          <a:p>
            <a:pPr algn="r"/>
            <a:fld id="{682ABE8C-386F-432F-9FEC-768ABEEFB2F7}" type="slidenum">
              <a:rPr lang="fr-FR" sz="1400" b="0" strike="noStrike" spc="-1">
                <a:solidFill>
                  <a:srgbClr val="000000"/>
                </a:solidFill>
                <a:uFill>
                  <a:solidFill>
                    <a:srgbClr val="FFFFFF"/>
                  </a:solidFill>
                </a:uFill>
                <a:latin typeface="Times New Roman"/>
              </a:rPr>
              <a:t>‹N°›</a:t>
            </a:fld>
            <a:endParaRPr lang="fr-F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074210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PlaceHolder 1"/>
          <p:cNvSpPr>
            <a:spLocks noGrp="1"/>
          </p:cNvSpPr>
          <p:nvPr>
            <p:ph type="body"/>
          </p:nvPr>
        </p:nvSpPr>
        <p:spPr>
          <a:xfrm>
            <a:off x="685800" y="4343400"/>
            <a:ext cx="5486040" cy="4114440"/>
          </a:xfrm>
          <a:prstGeom prst="rect">
            <a:avLst/>
          </a:prstGeom>
        </p:spPr>
        <p:txBody>
          <a:bodyPr tIns="91440" bIns="91440"/>
          <a:lstStyle/>
          <a:p>
            <a:pPr>
              <a:lnSpc>
                <a:spcPct val="100000"/>
              </a:lnSpc>
            </a:pPr>
            <a:r>
              <a:rPr lang="fr-FR" sz="1100" b="0" strike="noStrike" spc="-1">
                <a:solidFill>
                  <a:srgbClr val="000000"/>
                </a:solidFill>
                <a:uFill>
                  <a:solidFill>
                    <a:srgbClr val="FFFFFF"/>
                  </a:solidFill>
                </a:uFill>
                <a:latin typeface="Arial"/>
              </a:rPr>
              <a:t>Dire : </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Estive d’Ourdouas, localisée dans le département de l’Ariège, commune de Sentein</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taille de l’estive 850 hectares, de 1200 mètres au point culminant : 2424 mètres (Pic de l’Har)</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Propriété domaniale, droits d’usages délégués à un groupement pastoral : 8 éleveurs, dont 5 ovins, 2 bovins et 1 équin</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Effectifs 2019 : 813 brebis, 5 chiens de protection</a:t>
            </a:r>
            <a:endParaRPr lang="fr-FR" sz="2000" b="0" strike="noStrike" spc="-1">
              <a:solidFill>
                <a:srgbClr val="000000"/>
              </a:solidFill>
              <a:uFill>
                <a:solidFill>
                  <a:srgbClr val="FFFFFF"/>
                </a:solidFill>
              </a:uFill>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p:cNvSpPr>
          <p:nvPr>
            <p:ph type="body"/>
          </p:nvPr>
        </p:nvSpPr>
        <p:spPr>
          <a:xfrm>
            <a:off x="685800" y="4343400"/>
            <a:ext cx="5486040" cy="4114440"/>
          </a:xfrm>
          <a:prstGeom prst="rect">
            <a:avLst/>
          </a:prstGeom>
        </p:spPr>
        <p:txBody>
          <a:bodyPr tIns="91440" bIns="91440"/>
          <a:lstStyle/>
          <a:p>
            <a:pPr>
              <a:lnSpc>
                <a:spcPct val="100000"/>
              </a:lnSpc>
            </a:pPr>
            <a:r>
              <a:rPr lang="fr-FR" sz="1100" b="0" strike="noStrike" spc="-1">
                <a:solidFill>
                  <a:srgbClr val="000000"/>
                </a:solidFill>
                <a:uFill>
                  <a:solidFill>
                    <a:srgbClr val="FFFFFF"/>
                  </a:solidFill>
                </a:uFill>
                <a:latin typeface="Arial"/>
              </a:rPr>
              <a:t>Rôle : </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veiller sur le troupeau et donner l’alerte en cas d’attaque / présence de l’ours </a:t>
            </a:r>
            <a:endParaRPr lang="fr-FR" sz="2000" b="0" strike="noStrike" spc="-1">
              <a:solidFill>
                <a:srgbClr val="000000"/>
              </a:solidFill>
              <a:uFill>
                <a:solidFill>
                  <a:srgbClr val="FFFFFF"/>
                </a:solidFill>
              </a:uFill>
              <a:latin typeface="Arial"/>
            </a:endParaRPr>
          </a:p>
          <a:p>
            <a:pPr>
              <a:lnSpc>
                <a:spcPct val="100000"/>
              </a:lnSpc>
            </a:pPr>
            <a:endParaRPr lang="fr-FR" sz="2000" b="0" strike="noStrike" spc="-1">
              <a:solidFill>
                <a:srgbClr val="000000"/>
              </a:solidFill>
              <a:uFill>
                <a:solidFill>
                  <a:srgbClr val="FFFFFF"/>
                </a:solidFill>
              </a:uFill>
              <a:latin typeface="Arial"/>
            </a:endParaRPr>
          </a:p>
          <a:p>
            <a:pPr>
              <a:lnSpc>
                <a:spcPct val="100000"/>
              </a:lnSpc>
            </a:pPr>
            <a:r>
              <a:rPr lang="fr-FR" sz="1100" b="0" strike="noStrike" spc="-1">
                <a:solidFill>
                  <a:srgbClr val="000000"/>
                </a:solidFill>
                <a:uFill>
                  <a:solidFill>
                    <a:srgbClr val="FFFFFF"/>
                  </a:solidFill>
                </a:uFill>
                <a:latin typeface="Arial"/>
              </a:rPr>
              <a:t>Limites : </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chiens non fixés au troupeau, prêté, comme cette année - tendance pour certains chiens à fuguer … Chiens non habitués à travailler ensemble : hiérarchie pas clairement définie et souvent requestionnée </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en fonction du comportement du troupeau, possibilité que quelques lots se forment à l’écart. Meute se répartie entre ces petits lots, sa puissance d’action sera réduite. </a:t>
            </a:r>
            <a:endParaRPr lang="fr-FR" sz="2000" b="0" strike="noStrike" spc="-1">
              <a:solidFill>
                <a:srgbClr val="000000"/>
              </a:solidFill>
              <a:uFill>
                <a:solidFill>
                  <a:srgbClr val="FFFFFF"/>
                </a:solidFill>
              </a:uFill>
              <a:latin typeface="Arial"/>
            </a:endParaRPr>
          </a:p>
          <a:p>
            <a:pPr marL="457200">
              <a:lnSpc>
                <a:spcPct val="100000"/>
              </a:lnSpc>
            </a:pPr>
            <a:endParaRPr lang="fr-FR" sz="2000" b="0" strike="noStrike" spc="-1">
              <a:solidFill>
                <a:srgbClr val="000000"/>
              </a:solidFill>
              <a:uFill>
                <a:solidFill>
                  <a:srgbClr val="FFFFFF"/>
                </a:solidFill>
              </a:uFill>
              <a:latin typeface="Arial"/>
            </a:endParaRPr>
          </a:p>
          <a:p>
            <a:pPr>
              <a:lnSpc>
                <a:spcPct val="100000"/>
              </a:lnSpc>
            </a:pPr>
            <a:r>
              <a:rPr lang="fr-FR" sz="1100" b="0" strike="noStrike" spc="-1">
                <a:solidFill>
                  <a:srgbClr val="000000"/>
                </a:solidFill>
                <a:uFill>
                  <a:solidFill>
                    <a:srgbClr val="FFFFFF"/>
                  </a:solidFill>
                </a:uFill>
                <a:latin typeface="Arial"/>
              </a:rPr>
              <a:t>Améliorations </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renforcer l’ancrage au troupeau en travaillant avec des chiens présents depuis longtemps dans le troupeau ou qui vont rester dans le troupeau. Pas des chiens qui sont prêtés le temps d’une saison</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Insister sur l’effet de meute en faisant travailler les chiens ensemble au préalable</a:t>
            </a:r>
            <a:endParaRPr lang="fr-FR" sz="2000" b="0" strike="noStrike" spc="-1">
              <a:solidFill>
                <a:srgbClr val="000000"/>
              </a:solidFill>
              <a:uFill>
                <a:solidFill>
                  <a:srgbClr val="FFFFFF"/>
                </a:solidFill>
              </a:uFill>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PlaceHolder 1"/>
          <p:cNvSpPr>
            <a:spLocks noGrp="1"/>
          </p:cNvSpPr>
          <p:nvPr>
            <p:ph type="body"/>
          </p:nvPr>
        </p:nvSpPr>
        <p:spPr>
          <a:xfrm>
            <a:off x="685800" y="4343400"/>
            <a:ext cx="5486040" cy="4114440"/>
          </a:xfrm>
          <a:prstGeom prst="rect">
            <a:avLst/>
          </a:prstGeom>
        </p:spPr>
        <p:txBody>
          <a:bodyPr tIns="91440" bIns="91440"/>
          <a:lstStyle/>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Pas d’attaque dans la zone du col des Cos. en plus de cela, on remarque une faible fréquentation par la faune sauvage de manière générale </a:t>
            </a:r>
            <a:endParaRPr lang="fr-FR" sz="2000" b="0" strike="noStrike" spc="-1">
              <a:solidFill>
                <a:srgbClr val="000000"/>
              </a:solidFill>
              <a:uFill>
                <a:solidFill>
                  <a:srgbClr val="FFFFFF"/>
                </a:solidFill>
              </a:uFill>
              <a:latin typeface="Arial"/>
            </a:endParaRPr>
          </a:p>
          <a:p>
            <a:pPr>
              <a:lnSpc>
                <a:spcPct val="100000"/>
              </a:lnSpc>
            </a:pP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report des attaques dans les quartiers hauts ? Hotspot de prédation. Mais difficile de faire un parc de nuit (report des prédations au Pic de l’Har), pas de lieu pour que le berger.</a:t>
            </a:r>
            <a:endParaRPr lang="fr-FR" sz="2000" b="0" strike="noStrike" spc="-1">
              <a:solidFill>
                <a:srgbClr val="000000"/>
              </a:solidFill>
              <a:uFill>
                <a:solidFill>
                  <a:srgbClr val="FFFFFF"/>
                </a:solidFill>
              </a:uFill>
              <a:latin typeface="Arial"/>
            </a:endParaRPr>
          </a:p>
          <a:p>
            <a:pPr>
              <a:lnSpc>
                <a:spcPct val="100000"/>
              </a:lnSpc>
            </a:pP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Sur l’ensemble de l’estive, la protection est d’abord ancrée dans la manière dont est considéré et utilisé l’espace. La mise en place du triptyque de protection ajoute des solutions techniques pour optimiser cette protection. La combinaison chiens de protection, parc de nuit, présence humaine fait ses preuves au niveau de la couchade du col des Cos. Mais des enjeux de protection subsistent au niveau des quartiers hauts et des brebis en retrait. Il subsistera toujours des éléments non maîtrisables où des zones difficilement protégeables, du fait de leur configuration topographique. Les moyens de protection mis en œuvre sont donc nécessaire mais non suffisant pour justifier d’une protection garantie des troupeaux</a:t>
            </a:r>
            <a:endParaRPr lang="fr-FR" sz="2000" b="0" strike="noStrike" spc="-1">
              <a:solidFill>
                <a:srgbClr val="000000"/>
              </a:solidFill>
              <a:uFill>
                <a:solidFill>
                  <a:srgbClr val="FFFFFF"/>
                </a:solidFill>
              </a:uFill>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laceHolder 1"/>
          <p:cNvSpPr>
            <a:spLocks noGrp="1"/>
          </p:cNvSpPr>
          <p:nvPr>
            <p:ph type="body"/>
          </p:nvPr>
        </p:nvSpPr>
        <p:spPr>
          <a:xfrm>
            <a:off x="685800" y="4343400"/>
            <a:ext cx="5486040" cy="4114440"/>
          </a:xfrm>
          <a:prstGeom prst="rect">
            <a:avLst/>
          </a:prstGeom>
        </p:spPr>
        <p:txBody>
          <a:bodyPr tIns="91440" bIns="91440"/>
          <a:lstStyle/>
          <a:p>
            <a:pPr>
              <a:lnSpc>
                <a:spcPct val="100000"/>
              </a:lnSpc>
            </a:pPr>
            <a:endParaRPr lang="fr-FR" sz="2000" b="0" strike="noStrike" spc="-1">
              <a:solidFill>
                <a:srgbClr val="000000"/>
              </a:solidFill>
              <a:uFill>
                <a:solidFill>
                  <a:srgbClr val="FFFFFF"/>
                </a:solidFill>
              </a:uFill>
              <a:latin typeface="Arial"/>
            </a:endParaRPr>
          </a:p>
          <a:p>
            <a:pPr>
              <a:lnSpc>
                <a:spcPct val="100000"/>
              </a:lnSpc>
            </a:pP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report des attaques dans les quartiers hauts ? Hotspot de prédation. Mais difficile de faire un parc de nuit (report des prédations au Pic de l’Har), pas de lieu pour que le berger.</a:t>
            </a:r>
            <a:endParaRPr lang="fr-FR" sz="2000" b="0" strike="noStrike" spc="-1">
              <a:solidFill>
                <a:srgbClr val="000000"/>
              </a:solidFill>
              <a:uFill>
                <a:solidFill>
                  <a:srgbClr val="FFFFFF"/>
                </a:solidFill>
              </a:uFill>
              <a:latin typeface="Arial"/>
            </a:endParaRPr>
          </a:p>
          <a:p>
            <a:pPr>
              <a:lnSpc>
                <a:spcPct val="100000"/>
              </a:lnSpc>
            </a:pP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Sur l’ensemble de l’estive, la protection est d’abord ancrée dans la manière dont est considéré et utilisé l’espace. La mise en place du triptyque de protection ajoute des solutions techniques pour optimiser cette protection. La combinaison chiens de protection, parc de nuit, présence humaine fait ses preuves au niveau de la couchade du col des Cos. Mais des enjeux de protection subsistent au niveau des quartiers hauts et des brebis en retrait. Il subsistera toujours des éléments non maîtrisables où des zones difficilement protégeables, du fait de leur configuration topographique. Les moyens de protection mis en œuvre sont donc nécessaire mais non suffisant pour justifier d’une protection garantie des troupeaux</a:t>
            </a:r>
            <a:endParaRPr lang="fr-FR" sz="2000" b="0" strike="noStrike" spc="-1">
              <a:solidFill>
                <a:srgbClr val="000000"/>
              </a:solidFill>
              <a:uFill>
                <a:solidFill>
                  <a:srgbClr val="FFFFFF"/>
                </a:solidFill>
              </a:uFill>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PlaceHolder 1"/>
          <p:cNvSpPr>
            <a:spLocks noGrp="1"/>
          </p:cNvSpPr>
          <p:nvPr>
            <p:ph type="body"/>
          </p:nvPr>
        </p:nvSpPr>
        <p:spPr>
          <a:xfrm>
            <a:off x="685800" y="4343400"/>
            <a:ext cx="5486040" cy="4114440"/>
          </a:xfrm>
          <a:prstGeom prst="rect">
            <a:avLst/>
          </a:prstGeom>
        </p:spPr>
        <p:txBody>
          <a:bodyPr tIns="91440" bIns="91440"/>
          <a:lstStyle/>
          <a:p>
            <a:pPr>
              <a:lnSpc>
                <a:spcPct val="100000"/>
              </a:lnSpc>
            </a:pPr>
            <a:r>
              <a:rPr lang="fr-FR" sz="1100" b="0" strike="noStrike" spc="-1">
                <a:solidFill>
                  <a:srgbClr val="000000"/>
                </a:solidFill>
                <a:uFill>
                  <a:solidFill>
                    <a:srgbClr val="FFFFFF"/>
                  </a:solidFill>
                </a:uFill>
                <a:latin typeface="Arial"/>
              </a:rPr>
              <a:t>installées aux passages supposés des ours sur l’estive</a:t>
            </a:r>
            <a:endParaRPr lang="fr-FR" sz="2000" b="0" strike="noStrike" spc="-1">
              <a:solidFill>
                <a:srgbClr val="000000"/>
              </a:solidFill>
              <a:uFill>
                <a:solidFill>
                  <a:srgbClr val="FFFFFF"/>
                </a:solidFill>
              </a:uFill>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PlaceHolder 1"/>
          <p:cNvSpPr>
            <a:spLocks noGrp="1"/>
          </p:cNvSpPr>
          <p:nvPr>
            <p:ph type="body"/>
          </p:nvPr>
        </p:nvSpPr>
        <p:spPr>
          <a:xfrm>
            <a:off x="685800" y="4343400"/>
            <a:ext cx="5486040" cy="4114440"/>
          </a:xfrm>
          <a:prstGeom prst="rect">
            <a:avLst/>
          </a:prstGeom>
        </p:spPr>
        <p:txBody>
          <a:bodyPr tIns="91440" bIns="91440"/>
          <a:lstStyle/>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zone basse utilisée en début de saison, de début juin à mi-juillet</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brebis envoyées dans la zone haute à la mi-saison, jusqu’à début septembre, mi-septembre</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puis retour des brebis dans les quartiers bas en fin de saison, lorsque l’herbe à repoussé</a:t>
            </a:r>
            <a:endParaRPr lang="fr-FR" sz="2000" b="0" strike="noStrike" spc="-1">
              <a:solidFill>
                <a:srgbClr val="000000"/>
              </a:solidFill>
              <a:uFill>
                <a:solidFill>
                  <a:srgbClr val="FFFFFF"/>
                </a:solidFill>
              </a:uFill>
              <a:latin typeface="Arial"/>
            </a:endParaRPr>
          </a:p>
          <a:p>
            <a:pPr>
              <a:lnSpc>
                <a:spcPct val="100000"/>
              </a:lnSpc>
            </a:pP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dans chaque zone, différents quartiers de pâturage et de couchade. </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L’utilisation de l’espace se fait à partir de facteurs internes au terrain (météo, topo, végétation). Mais apparition élément relativement nouveau à l’échelle des 20 dernières années - contraint l’utilisation de certaines zones. Différents éléments considérés comme une gêne pour la garde du troupeau </a:t>
            </a:r>
            <a:endParaRPr lang="fr-FR" sz="2000" b="0" strike="noStrike" spc="-1">
              <a:solidFill>
                <a:srgbClr val="000000"/>
              </a:solidFill>
              <a:uFill>
                <a:solidFill>
                  <a:srgbClr val="FFFFFF"/>
                </a:solidFill>
              </a:uFill>
              <a:latin typeface="Arial"/>
            </a:endParaRPr>
          </a:p>
          <a:p>
            <a:pPr marL="914400" lvl="1"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éléments topographiques : coulées, bois, angles morts </a:t>
            </a:r>
            <a:endParaRPr lang="fr-FR" sz="2000" b="0" strike="noStrike" spc="-1">
              <a:solidFill>
                <a:srgbClr val="000000"/>
              </a:solidFill>
              <a:uFill>
                <a:solidFill>
                  <a:srgbClr val="FFFFFF"/>
                </a:solidFill>
              </a:uFill>
              <a:latin typeface="Arial"/>
            </a:endParaRPr>
          </a:p>
          <a:p>
            <a:pPr marL="914400" lvl="1"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conditions météorologiques </a:t>
            </a:r>
            <a:endParaRPr lang="fr-FR" sz="2000" b="0" strike="noStrike" spc="-1">
              <a:solidFill>
                <a:srgbClr val="000000"/>
              </a:solidFill>
              <a:uFill>
                <a:solidFill>
                  <a:srgbClr val="FFFFFF"/>
                </a:solidFill>
              </a:uFill>
              <a:latin typeface="Arial"/>
            </a:endParaRPr>
          </a:p>
          <a:p>
            <a:pPr marL="914400" lvl="1"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Comportement des brebis peuvent être à risque en situation de prédation</a:t>
            </a:r>
            <a:endParaRPr lang="fr-FR" sz="2000" b="0" strike="noStrike" spc="-1">
              <a:solidFill>
                <a:srgbClr val="000000"/>
              </a:solidFill>
              <a:uFill>
                <a:solidFill>
                  <a:srgbClr val="FFFFFF"/>
                </a:solidFill>
              </a:uFill>
              <a:latin typeface="Arial"/>
            </a:endParaRPr>
          </a:p>
          <a:p>
            <a:pPr marL="1371600" lvl="2"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FACTEURS = CONTRAINTES SUPPLÉMENTAIRES POUR LA GARDE </a:t>
            </a:r>
            <a:endParaRPr lang="fr-FR" sz="2000" b="0" strike="noStrike" spc="-1">
              <a:solidFill>
                <a:srgbClr val="000000"/>
              </a:solidFill>
              <a:uFill>
                <a:solidFill>
                  <a:srgbClr val="FFFFFF"/>
                </a:solidFill>
              </a:uFill>
              <a:latin typeface="Arial"/>
            </a:endParaRPr>
          </a:p>
          <a:p>
            <a:pPr>
              <a:lnSpc>
                <a:spcPct val="100000"/>
              </a:lnSpc>
            </a:pPr>
            <a:endParaRPr lang="fr-FR" sz="2000" b="0" strike="noStrike" spc="-1">
              <a:solidFill>
                <a:srgbClr val="000000"/>
              </a:solidFill>
              <a:uFill>
                <a:solidFill>
                  <a:srgbClr val="FFFFFF"/>
                </a:solidFill>
              </a:uFill>
              <a:latin typeface="Arial"/>
            </a:endParaRPr>
          </a:p>
          <a:p>
            <a:pPr>
              <a:lnSpc>
                <a:spcPct val="100000"/>
              </a:lnSpc>
            </a:pPr>
            <a:r>
              <a:rPr lang="fr-FR" sz="1100" b="0" strike="noStrike" spc="-1">
                <a:solidFill>
                  <a:srgbClr val="000000"/>
                </a:solidFill>
                <a:uFill>
                  <a:solidFill>
                    <a:srgbClr val="FFFFFF"/>
                  </a:solidFill>
                </a:uFill>
                <a:latin typeface="Arial"/>
              </a:rPr>
              <a:t>Mais non centrales dans la manière de pratiquer l’estive. Ce pour deux raisons : </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La conduite du troupeau doit avant tout être faite en fonction des brebis, trop de contraintes = risques sanitaires </a:t>
            </a:r>
            <a:endParaRPr lang="fr-FR" sz="2000" b="0" strike="noStrike" spc="-1">
              <a:solidFill>
                <a:srgbClr val="000000"/>
              </a:solidFill>
              <a:uFill>
                <a:solidFill>
                  <a:srgbClr val="FFFFFF"/>
                </a:solidFill>
              </a:uFill>
              <a:latin typeface="Arial"/>
            </a:endParaRPr>
          </a:p>
          <a:p>
            <a:pPr>
              <a:lnSpc>
                <a:spcPct val="100000"/>
              </a:lnSpc>
            </a:pP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Subsiste des zones d’ombres sur le comportement de l’ours, qui ne permettent pas d’anticiper qui viseraient à mieux prévenir les attaques,</a:t>
            </a:r>
            <a:endParaRPr lang="fr-FR" sz="2000" b="0" strike="noStrike" spc="-1">
              <a:solidFill>
                <a:srgbClr val="000000"/>
              </a:solidFill>
              <a:uFill>
                <a:solidFill>
                  <a:srgbClr val="FFFFFF"/>
                </a:solidFill>
              </a:uFill>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PlaceHolder 1"/>
          <p:cNvSpPr>
            <a:spLocks noGrp="1"/>
          </p:cNvSpPr>
          <p:nvPr>
            <p:ph type="body"/>
          </p:nvPr>
        </p:nvSpPr>
        <p:spPr>
          <a:xfrm>
            <a:off x="685800" y="4343400"/>
            <a:ext cx="5486040" cy="4114440"/>
          </a:xfrm>
          <a:prstGeom prst="rect">
            <a:avLst/>
          </a:prstGeom>
        </p:spPr>
        <p:txBody>
          <a:bodyPr tIns="91440" bIns="91440"/>
          <a:lstStyle/>
          <a:p>
            <a:pPr>
              <a:lnSpc>
                <a:spcPct val="150000"/>
              </a:lnSpc>
            </a:pPr>
            <a:r>
              <a:rPr lang="fr-FR" sz="1100" b="0" strike="noStrike" spc="-1">
                <a:solidFill>
                  <a:srgbClr val="000000"/>
                </a:solidFill>
                <a:uFill>
                  <a:solidFill>
                    <a:srgbClr val="FFFFFF"/>
                  </a:solidFill>
                </a:uFill>
                <a:latin typeface="Arial"/>
              </a:rPr>
              <a:t> Au total, 24 passages d’ours ont été observés sur les caméras, variant entre 0 et 6 séries de photos par caméras</a:t>
            </a:r>
            <a:endParaRPr lang="fr-FR" sz="2000" b="0" strike="noStrike" spc="-1">
              <a:solidFill>
                <a:srgbClr val="000000"/>
              </a:solidFill>
              <a:uFill>
                <a:solidFill>
                  <a:srgbClr val="FFFFFF"/>
                </a:solidFill>
              </a:uFill>
              <a:latin typeface="Arial"/>
            </a:endParaRPr>
          </a:p>
          <a:p>
            <a:pPr>
              <a:lnSpc>
                <a:spcPct val="150000"/>
              </a:lnSpc>
            </a:pPr>
            <a:r>
              <a:rPr lang="fr-FR" sz="1100" b="0" strike="noStrike" spc="-1">
                <a:solidFill>
                  <a:srgbClr val="000000"/>
                </a:solidFill>
                <a:uFill>
                  <a:solidFill>
                    <a:srgbClr val="FFFFFF"/>
                  </a:solidFill>
                </a:uFill>
                <a:latin typeface="Arial"/>
              </a:rPr>
              <a:t>Sur les 24 passages, 21 ont été pris entre la zone de transition et les quartiers hauts. Certains passages ont été bien plus fréquentés que d’autres. Par exemple, la caméra localisée au Passade de la Coume, représentée par point bleu foncé, a pris plus de 6 séries de photos entre le 10 juillet et le 19 septembre (prises le 23 juillet ; 2 août ; 6 août ; 25 août ; 3 septembre ; 6 septembre).  Deux autres caméras ont pris 4 séries de photos, réparties tout au long de la saison,.</a:t>
            </a:r>
            <a:endParaRPr lang="fr-FR" sz="2000" b="0" strike="noStrike" spc="-1">
              <a:solidFill>
                <a:srgbClr val="000000"/>
              </a:solidFill>
              <a:uFill>
                <a:solidFill>
                  <a:srgbClr val="FFFFFF"/>
                </a:solidFill>
              </a:uFill>
              <a:latin typeface="Arial"/>
            </a:endParaRPr>
          </a:p>
          <a:p>
            <a:pPr>
              <a:lnSpc>
                <a:spcPct val="150000"/>
              </a:lnSpc>
            </a:pPr>
            <a:r>
              <a:rPr lang="fr-FR" sz="1100" b="0" strike="noStrike" spc="-1">
                <a:solidFill>
                  <a:srgbClr val="000000"/>
                </a:solidFill>
                <a:uFill>
                  <a:solidFill>
                    <a:srgbClr val="FFFFFF"/>
                  </a:solidFill>
                </a:uFill>
                <a:latin typeface="Times New Roman"/>
                <a:ea typeface="Times New Roman"/>
              </a:rPr>
              <a:t>Au-delà des simples points de passages, il a été possible de suggérer des trajectoires effectuées par certains individus. </a:t>
            </a:r>
            <a:endParaRPr lang="fr-FR" sz="2000" b="0" strike="noStrike" spc="-1">
              <a:solidFill>
                <a:srgbClr val="000000"/>
              </a:solidFill>
              <a:uFill>
                <a:solidFill>
                  <a:srgbClr val="FFFFFF"/>
                </a:solidFill>
              </a:uFill>
              <a:latin typeface="Arial"/>
            </a:endParaRPr>
          </a:p>
          <a:p>
            <a:pPr>
              <a:lnSpc>
                <a:spcPct val="150000"/>
              </a:lnSpc>
            </a:pPr>
            <a:r>
              <a:rPr lang="fr-FR" sz="1100" b="0" strike="noStrike" spc="-1">
                <a:solidFill>
                  <a:srgbClr val="000000"/>
                </a:solidFill>
                <a:uFill>
                  <a:solidFill>
                    <a:srgbClr val="FFFFFF"/>
                  </a:solidFill>
                </a:uFill>
                <a:latin typeface="Times New Roman"/>
                <a:ea typeface="Times New Roman"/>
              </a:rPr>
              <a:t>Le faible intervalle de temps entre deux prises de vue laisse supposer qu’un même ours est passé devant les pièges photos au cours de son trajet. La probabilité que l’ours présent sur les photos soit le même est suffisamment élevée pour légitimer ces trajectoires. En plus du réseau de caméras, de nouvelles informations quant aux trajectoires utilisées par les ours ont pu être obtenues suite au passage d’un ours équipé d’un collier GPS sur l’estive le 15 juillet 2019 </a:t>
            </a:r>
            <a:endParaRPr lang="fr-FR" sz="2000" b="0" strike="noStrike" spc="-1">
              <a:solidFill>
                <a:srgbClr val="000000"/>
              </a:solidFill>
              <a:uFill>
                <a:solidFill>
                  <a:srgbClr val="FFFFFF"/>
                </a:solidFill>
              </a:uFill>
              <a:latin typeface="Arial"/>
            </a:endParaRPr>
          </a:p>
          <a:p>
            <a:pPr>
              <a:lnSpc>
                <a:spcPct val="150000"/>
              </a:lnSpc>
            </a:pPr>
            <a:endParaRPr lang="fr-FR" sz="2000" b="0" strike="noStrike" spc="-1">
              <a:solidFill>
                <a:srgbClr val="000000"/>
              </a:solidFill>
              <a:uFill>
                <a:solidFill>
                  <a:srgbClr val="FFFFFF"/>
                </a:solidFill>
              </a:uFill>
              <a:latin typeface="Arial"/>
            </a:endParaRPr>
          </a:p>
          <a:p>
            <a:pPr>
              <a:lnSpc>
                <a:spcPct val="100000"/>
              </a:lnSpc>
            </a:pPr>
            <a:endParaRPr lang="fr-FR" sz="2000" b="0" strike="noStrike" spc="-1">
              <a:solidFill>
                <a:srgbClr val="000000"/>
              </a:solidFill>
              <a:uFill>
                <a:solidFill>
                  <a:srgbClr val="FFFFFF"/>
                </a:solidFill>
              </a:uFill>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PlaceHolder 1"/>
          <p:cNvSpPr>
            <a:spLocks noGrp="1"/>
          </p:cNvSpPr>
          <p:nvPr>
            <p:ph type="body"/>
          </p:nvPr>
        </p:nvSpPr>
        <p:spPr>
          <a:xfrm>
            <a:off x="685800" y="4343400"/>
            <a:ext cx="5486040" cy="4114440"/>
          </a:xfrm>
          <a:prstGeom prst="rect">
            <a:avLst/>
          </a:prstGeom>
        </p:spPr>
        <p:txBody>
          <a:bodyPr tIns="91440" bIns="91440"/>
          <a:lstStyle/>
          <a:p>
            <a:pPr>
              <a:lnSpc>
                <a:spcPct val="150000"/>
              </a:lnSpc>
            </a:pPr>
            <a:r>
              <a:rPr lang="fr-FR" sz="1100" b="0" strike="noStrike" spc="-1">
                <a:solidFill>
                  <a:srgbClr val="000000"/>
                </a:solidFill>
                <a:uFill>
                  <a:solidFill>
                    <a:srgbClr val="FFFFFF"/>
                  </a:solidFill>
                </a:uFill>
                <a:latin typeface="Arial"/>
              </a:rPr>
              <a:t> Au total, 24 passages d’ours ont été observés sur les caméras, variant entre 0 et 6 séries de photos par caméras</a:t>
            </a:r>
            <a:endParaRPr lang="fr-FR" sz="2000" b="0" strike="noStrike" spc="-1">
              <a:solidFill>
                <a:srgbClr val="000000"/>
              </a:solidFill>
              <a:uFill>
                <a:solidFill>
                  <a:srgbClr val="FFFFFF"/>
                </a:solidFill>
              </a:uFill>
              <a:latin typeface="Arial"/>
            </a:endParaRPr>
          </a:p>
          <a:p>
            <a:pPr>
              <a:lnSpc>
                <a:spcPct val="150000"/>
              </a:lnSpc>
            </a:pPr>
            <a:r>
              <a:rPr lang="fr-FR" sz="1100" b="0" strike="noStrike" spc="-1">
                <a:solidFill>
                  <a:srgbClr val="000000"/>
                </a:solidFill>
                <a:uFill>
                  <a:solidFill>
                    <a:srgbClr val="FFFFFF"/>
                  </a:solidFill>
                </a:uFill>
                <a:latin typeface="Arial"/>
              </a:rPr>
              <a:t>Sur les 24 passages, 21 ont été pris entre la zone de transition et les quartiers hauts. Certains passages ont été bien plus fréquentés que d’autres. Par exemple, la caméra localisée au Passade de la Coume, représentée par point bleu foncé, a pris plus de 6 séries de photos entre le 10 juillet et le 19 septembre (prises le 23 juillet ; 2 août ; 6 août ; 25 août ; 3 septembre ; 6 septembre).  Deux autres caméras ont pris 4 séries de photos, réparties tout au long de la saison,.</a:t>
            </a:r>
            <a:endParaRPr lang="fr-FR" sz="2000" b="0" strike="noStrike" spc="-1">
              <a:solidFill>
                <a:srgbClr val="000000"/>
              </a:solidFill>
              <a:uFill>
                <a:solidFill>
                  <a:srgbClr val="FFFFFF"/>
                </a:solidFill>
              </a:uFill>
              <a:latin typeface="Arial"/>
            </a:endParaRPr>
          </a:p>
          <a:p>
            <a:pPr>
              <a:lnSpc>
                <a:spcPct val="150000"/>
              </a:lnSpc>
            </a:pPr>
            <a:r>
              <a:rPr lang="fr-FR" sz="1100" b="0" strike="noStrike" spc="-1">
                <a:solidFill>
                  <a:srgbClr val="000000"/>
                </a:solidFill>
                <a:uFill>
                  <a:solidFill>
                    <a:srgbClr val="FFFFFF"/>
                  </a:solidFill>
                </a:uFill>
                <a:latin typeface="Times New Roman"/>
                <a:ea typeface="Times New Roman"/>
              </a:rPr>
              <a:t>Au-delà des simples points de passages, il a été possible de suggérer des trajectoires effectuées par certains individus. </a:t>
            </a:r>
            <a:endParaRPr lang="fr-FR" sz="2000" b="0" strike="noStrike" spc="-1">
              <a:solidFill>
                <a:srgbClr val="000000"/>
              </a:solidFill>
              <a:uFill>
                <a:solidFill>
                  <a:srgbClr val="FFFFFF"/>
                </a:solidFill>
              </a:uFill>
              <a:latin typeface="Arial"/>
            </a:endParaRPr>
          </a:p>
          <a:p>
            <a:pPr>
              <a:lnSpc>
                <a:spcPct val="150000"/>
              </a:lnSpc>
            </a:pPr>
            <a:r>
              <a:rPr lang="fr-FR" sz="1100" b="0" strike="noStrike" spc="-1">
                <a:solidFill>
                  <a:srgbClr val="000000"/>
                </a:solidFill>
                <a:uFill>
                  <a:solidFill>
                    <a:srgbClr val="FFFFFF"/>
                  </a:solidFill>
                </a:uFill>
                <a:latin typeface="Times New Roman"/>
                <a:ea typeface="Times New Roman"/>
              </a:rPr>
              <a:t>Le faible intervalle de temps entre deux prises de vue laisse supposer qu’un même ours est passé devant les pièges photos au cours de son trajet. La probabilité que l’ours présent sur les photos soit le même est suffisamment élevée pour légitimer ces trajectoires. En plus du réseau de caméras, de nouvelles informations quant aux trajectoires utilisées par les ours ont pu être obtenues suite au passage d’un ours équipé d’un collier GPS sur l’estive le 15 juillet 2019 </a:t>
            </a:r>
            <a:endParaRPr lang="fr-FR" sz="2000" b="0" strike="noStrike" spc="-1">
              <a:solidFill>
                <a:srgbClr val="000000"/>
              </a:solidFill>
              <a:uFill>
                <a:solidFill>
                  <a:srgbClr val="FFFFFF"/>
                </a:solidFill>
              </a:uFill>
              <a:latin typeface="Arial"/>
            </a:endParaRPr>
          </a:p>
          <a:p>
            <a:pPr>
              <a:lnSpc>
                <a:spcPct val="150000"/>
              </a:lnSpc>
            </a:pPr>
            <a:endParaRPr lang="fr-FR" sz="2000" b="0" strike="noStrike" spc="-1">
              <a:solidFill>
                <a:srgbClr val="000000"/>
              </a:solidFill>
              <a:uFill>
                <a:solidFill>
                  <a:srgbClr val="FFFFFF"/>
                </a:solidFill>
              </a:uFill>
              <a:latin typeface="Arial"/>
            </a:endParaRPr>
          </a:p>
          <a:p>
            <a:pPr>
              <a:lnSpc>
                <a:spcPct val="100000"/>
              </a:lnSpc>
            </a:pPr>
            <a:endParaRPr lang="fr-F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892011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PlaceHolder 1"/>
          <p:cNvSpPr>
            <a:spLocks noGrp="1"/>
          </p:cNvSpPr>
          <p:nvPr>
            <p:ph type="body"/>
          </p:nvPr>
        </p:nvSpPr>
        <p:spPr>
          <a:xfrm>
            <a:off x="685800" y="4343400"/>
            <a:ext cx="5486040" cy="4114440"/>
          </a:xfrm>
          <a:prstGeom prst="rect">
            <a:avLst/>
          </a:prstGeom>
        </p:spPr>
        <p:txBody>
          <a:bodyPr tIns="91440" bIns="91440"/>
          <a:lstStyle/>
          <a:p>
            <a:pPr>
              <a:lnSpc>
                <a:spcPct val="100000"/>
              </a:lnSpc>
            </a:pPr>
            <a:r>
              <a:rPr lang="fr-FR" sz="1100" b="0" strike="noStrike" spc="-1">
                <a:solidFill>
                  <a:srgbClr val="000000"/>
                </a:solidFill>
                <a:uFill>
                  <a:solidFill>
                    <a:srgbClr val="FFFFFF"/>
                  </a:solidFill>
                </a:uFill>
                <a:latin typeface="Arial"/>
              </a:rPr>
              <a:t>Comme vu dans la partie précédente, les brebis pourraient influencer les passages des ours</a:t>
            </a:r>
            <a:endParaRPr lang="fr-FR" sz="2000" b="0" strike="noStrike" spc="-1">
              <a:solidFill>
                <a:srgbClr val="000000"/>
              </a:solidFill>
              <a:uFill>
                <a:solidFill>
                  <a:srgbClr val="FFFFFF"/>
                </a:solidFill>
              </a:uFill>
              <a:latin typeface="Arial"/>
            </a:endParaRPr>
          </a:p>
          <a:p>
            <a:pPr>
              <a:lnSpc>
                <a:spcPct val="100000"/>
              </a:lnSpc>
            </a:pPr>
            <a:r>
              <a:rPr lang="fr-FR" sz="1100" b="0" strike="noStrike" spc="-1">
                <a:solidFill>
                  <a:srgbClr val="000000"/>
                </a:solidFill>
                <a:uFill>
                  <a:solidFill>
                    <a:srgbClr val="FFFFFF"/>
                  </a:solidFill>
                </a:uFill>
                <a:latin typeface="Arial"/>
              </a:rPr>
              <a:t>Difficil de calculer la distance netre le troupeau et l’ours en journée, mais deux études de cas peuvent être présentés </a:t>
            </a:r>
            <a:endParaRPr lang="fr-FR" sz="2000" b="0" strike="noStrike" spc="-1">
              <a:solidFill>
                <a:srgbClr val="000000"/>
              </a:solidFill>
              <a:uFill>
                <a:solidFill>
                  <a:srgbClr val="FFFFFF"/>
                </a:solidFill>
              </a:uFill>
              <a:latin typeface="Arial"/>
            </a:endParaRPr>
          </a:p>
          <a:p>
            <a:pPr>
              <a:lnSpc>
                <a:spcPct val="100000"/>
              </a:lnSpc>
            </a:pP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AutoNum type="arabicParenR"/>
            </a:pPr>
            <a:r>
              <a:rPr lang="fr-FR" sz="1100" b="0" strike="noStrike" spc="-1">
                <a:solidFill>
                  <a:srgbClr val="000000"/>
                </a:solidFill>
                <a:uFill>
                  <a:solidFill>
                    <a:srgbClr val="FFFFFF"/>
                  </a:solidFill>
                </a:uFill>
                <a:latin typeface="Arial"/>
              </a:rPr>
              <a:t>pas de prédation : </a:t>
            </a:r>
            <a:r>
              <a:rPr lang="fr-FR" sz="1100" b="0" strike="noStrike" spc="-1">
                <a:solidFill>
                  <a:srgbClr val="000000"/>
                </a:solidFill>
                <a:uFill>
                  <a:solidFill>
                    <a:srgbClr val="FFFFFF"/>
                  </a:solidFill>
                </a:uFill>
                <a:latin typeface="Times New Roman"/>
                <a:ea typeface="Times New Roman"/>
              </a:rPr>
              <a:t>Le 16 juillet, une prise de vue a été effectuée à 22h55 vers Léat (</a:t>
            </a:r>
            <a:r>
              <a:rPr lang="fr-FR" sz="1100" b="1" strike="noStrike" spc="-1">
                <a:solidFill>
                  <a:srgbClr val="000000"/>
                </a:solidFill>
                <a:uFill>
                  <a:solidFill>
                    <a:srgbClr val="FFFFFF"/>
                  </a:solidFill>
                </a:uFill>
                <a:latin typeface="Times New Roman"/>
                <a:ea typeface="Times New Roman"/>
              </a:rPr>
              <a:t>Erreur ! Source du renvoi introuvable.</a:t>
            </a:r>
            <a:r>
              <a:rPr lang="fr-FR" sz="1100" b="0" strike="noStrike" spc="-1">
                <a:solidFill>
                  <a:srgbClr val="000000"/>
                </a:solidFill>
                <a:uFill>
                  <a:solidFill>
                    <a:srgbClr val="FFFFFF"/>
                  </a:solidFill>
                </a:uFill>
                <a:latin typeface="Times New Roman"/>
                <a:ea typeface="Times New Roman"/>
              </a:rPr>
              <a:t>). La veille, les brebis avaient dormi à la couche de Léat. Le 16 juillet durant la journée, le troupeau a effectué une virée au départ de Léat pour rejoindre la couchade du col des Cos le 16 juillet au soir. La prise de vue indique que l’ours allait ensuite en direction de la couchade du col des Cos, là où les brebis étaient. Le dispositif de caméras en place n’a pas permis de retracer son itinéraire. Les trajectoires de brebis et des ours se sont suivies, sans pour autant qu’il y ait une attaque avérée sur le troupeau</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AutoNum type="arabicParenR"/>
            </a:pPr>
            <a:r>
              <a:rPr lang="fr-FR" sz="1100" b="0" strike="noStrike" spc="-1">
                <a:solidFill>
                  <a:srgbClr val="000000"/>
                </a:solidFill>
                <a:uFill>
                  <a:solidFill>
                    <a:srgbClr val="FFFFFF"/>
                  </a:solidFill>
                </a:uFill>
                <a:latin typeface="Times New Roman"/>
                <a:ea typeface="Times New Roman"/>
              </a:rPr>
              <a:t>prédation : Durant la journée du 6 août, les brebis ont été gardées dans le travers au-dessus du col des Cos, avant de rejoindre la couchade du col des Cos pour la nuit. Le lendemain (7 août), jour de la prise de vue, les brebis ont effectué une virée en dessous du col des Cos. La prédation a eu lieu le 7 août au soir. Durant ces deux journées, la météo était nuageuse, avec beaucoup de brouillard sur l’estive. Il y a possiblement eu des lots de brebis qui se sont séparés du reste du troupeau durant la journée du 6 juillet. Difficile alors pour le berger de regrouper l’ensemble du troupeau dans ces conditions et de le faire retourner entièrement au parc de nuit. Ce dernier exemple est révélateur de l’apparition de zones de conflits, dans lesquelles la prédation a souvent lieu sur des brebis isolées. </a:t>
            </a:r>
            <a:endParaRPr lang="fr-FR" sz="2000" b="0" strike="noStrike" spc="-1">
              <a:solidFill>
                <a:srgbClr val="000000"/>
              </a:solidFill>
              <a:uFill>
                <a:solidFill>
                  <a:srgbClr val="FFFFFF"/>
                </a:solidFill>
              </a:uFill>
              <a:latin typeface="Arial"/>
            </a:endParaRPr>
          </a:p>
          <a:p>
            <a:pPr marL="457200">
              <a:lnSpc>
                <a:spcPct val="100000"/>
              </a:lnSpc>
            </a:pPr>
            <a:endParaRPr lang="fr-FR" sz="2000" b="0" strike="noStrike" spc="-1">
              <a:solidFill>
                <a:srgbClr val="000000"/>
              </a:solidFill>
              <a:uFill>
                <a:solidFill>
                  <a:srgbClr val="FFFFFF"/>
                </a:solidFill>
              </a:uFill>
              <a:latin typeface="Arial"/>
            </a:endParaRPr>
          </a:p>
          <a:p>
            <a:pPr marL="457200">
              <a:lnSpc>
                <a:spcPct val="100000"/>
              </a:lnSpc>
            </a:pPr>
            <a:endParaRPr lang="fr-FR" sz="2000" b="0" strike="noStrike" spc="-1">
              <a:solidFill>
                <a:srgbClr val="000000"/>
              </a:solidFill>
              <a:uFill>
                <a:solidFill>
                  <a:srgbClr val="FFFFFF"/>
                </a:solidFill>
              </a:uFill>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PlaceHolder 1"/>
          <p:cNvSpPr>
            <a:spLocks noGrp="1"/>
          </p:cNvSpPr>
          <p:nvPr>
            <p:ph type="body"/>
          </p:nvPr>
        </p:nvSpPr>
        <p:spPr>
          <a:xfrm>
            <a:off x="685800" y="4343400"/>
            <a:ext cx="5486040" cy="4114440"/>
          </a:xfrm>
          <a:prstGeom prst="rect">
            <a:avLst/>
          </a:prstGeom>
        </p:spPr>
        <p:txBody>
          <a:bodyPr tIns="91440" bIns="91440"/>
          <a:lstStyle/>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Mais apparition élément relativement nouveau à l’échelle des 20 dernières années - contraint l’utilisation de certaines zones. Différents éléments considérés comme une gêne pour la garde du troupeau </a:t>
            </a:r>
            <a:endParaRPr lang="fr-FR" sz="2000" b="0" strike="noStrike" spc="-1">
              <a:solidFill>
                <a:srgbClr val="000000"/>
              </a:solidFill>
              <a:uFill>
                <a:solidFill>
                  <a:srgbClr val="FFFFFF"/>
                </a:solidFill>
              </a:uFill>
              <a:latin typeface="Arial"/>
            </a:endParaRPr>
          </a:p>
          <a:p>
            <a:pPr marL="914400" lvl="1"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éléments topographiques : coulées, bois, angles morts </a:t>
            </a:r>
            <a:endParaRPr lang="fr-FR" sz="2000" b="0" strike="noStrike" spc="-1">
              <a:solidFill>
                <a:srgbClr val="000000"/>
              </a:solidFill>
              <a:uFill>
                <a:solidFill>
                  <a:srgbClr val="FFFFFF"/>
                </a:solidFill>
              </a:uFill>
              <a:latin typeface="Arial"/>
            </a:endParaRPr>
          </a:p>
          <a:p>
            <a:pPr marL="914400" lvl="1"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conditions météorologiques </a:t>
            </a:r>
            <a:endParaRPr lang="fr-FR" sz="2000" b="0" strike="noStrike" spc="-1">
              <a:solidFill>
                <a:srgbClr val="000000"/>
              </a:solidFill>
              <a:uFill>
                <a:solidFill>
                  <a:srgbClr val="FFFFFF"/>
                </a:solidFill>
              </a:uFill>
              <a:latin typeface="Arial"/>
            </a:endParaRPr>
          </a:p>
          <a:p>
            <a:pPr marL="914400" lvl="1"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Comportement des brebis peuvent être à risque en situation de prédation</a:t>
            </a:r>
            <a:endParaRPr lang="fr-FR" sz="2000" b="0" strike="noStrike" spc="-1">
              <a:solidFill>
                <a:srgbClr val="000000"/>
              </a:solidFill>
              <a:uFill>
                <a:solidFill>
                  <a:srgbClr val="FFFFFF"/>
                </a:solidFill>
              </a:uFill>
              <a:latin typeface="Arial"/>
            </a:endParaRPr>
          </a:p>
          <a:p>
            <a:pPr marL="1371600" lvl="2"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FACTEURS = CONTRAINTES SUPPLÉMENTAIRES POUR LA GARDE </a:t>
            </a:r>
            <a:endParaRPr lang="fr-FR" sz="2000" b="0" strike="noStrike" spc="-1">
              <a:solidFill>
                <a:srgbClr val="000000"/>
              </a:solidFill>
              <a:uFill>
                <a:solidFill>
                  <a:srgbClr val="FFFFFF"/>
                </a:solidFill>
              </a:uFill>
              <a:latin typeface="Arial"/>
            </a:endParaRPr>
          </a:p>
          <a:p>
            <a:pPr>
              <a:lnSpc>
                <a:spcPct val="100000"/>
              </a:lnSpc>
            </a:pPr>
            <a:endParaRPr lang="fr-FR" sz="2000" b="0" strike="noStrike" spc="-1">
              <a:solidFill>
                <a:srgbClr val="000000"/>
              </a:solidFill>
              <a:uFill>
                <a:solidFill>
                  <a:srgbClr val="FFFFFF"/>
                </a:solidFill>
              </a:uFill>
              <a:latin typeface="Arial"/>
            </a:endParaRPr>
          </a:p>
          <a:p>
            <a:pPr>
              <a:lnSpc>
                <a:spcPct val="100000"/>
              </a:lnSpc>
            </a:pPr>
            <a:r>
              <a:rPr lang="fr-FR" sz="1100" b="0" strike="noStrike" spc="-1">
                <a:solidFill>
                  <a:srgbClr val="000000"/>
                </a:solidFill>
                <a:uFill>
                  <a:solidFill>
                    <a:srgbClr val="FFFFFF"/>
                  </a:solidFill>
                </a:uFill>
                <a:latin typeface="Arial"/>
              </a:rPr>
              <a:t>Mais non centrales dans la manière de pratiquer l’estive. Ce pour deux raisons : </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Arial"/>
              <a:buChar char="-"/>
            </a:pPr>
            <a:r>
              <a:rPr lang="fr-FR" sz="1100" b="0" strike="noStrike" spc="-1">
                <a:solidFill>
                  <a:srgbClr val="000000"/>
                </a:solidFill>
                <a:uFill>
                  <a:solidFill>
                    <a:srgbClr val="FFFFFF"/>
                  </a:solidFill>
                </a:uFill>
                <a:latin typeface="Arial"/>
              </a:rPr>
              <a:t>La conduite du troupeau doit avant tout être faite en fonction des brebis, trop de contraintes = risques sanitaires </a:t>
            </a:r>
            <a:endParaRPr lang="fr-FR" sz="2000" b="0" strike="noStrike" spc="-1">
              <a:solidFill>
                <a:srgbClr val="000000"/>
              </a:solidFill>
              <a:uFill>
                <a:solidFill>
                  <a:srgbClr val="FFFFFF"/>
                </a:solidFill>
              </a:uFill>
              <a:latin typeface="Arial"/>
            </a:endParaRPr>
          </a:p>
          <a:p>
            <a:pPr>
              <a:lnSpc>
                <a:spcPct val="100000"/>
              </a:lnSpc>
            </a:pP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Arial"/>
              <a:buChar char="-"/>
            </a:pPr>
            <a:r>
              <a:rPr lang="fr-FR" sz="1100" b="0" strike="noStrike" spc="-1">
                <a:solidFill>
                  <a:srgbClr val="000000"/>
                </a:solidFill>
                <a:uFill>
                  <a:solidFill>
                    <a:srgbClr val="FFFFFF"/>
                  </a:solidFill>
                </a:uFill>
                <a:latin typeface="Arial"/>
              </a:rPr>
              <a:t>Subsiste des zones d’ombres sur le comportement de l’ours, qui ne permettent pas d’anticiper qui viseraient à mieux prévenir les attaques,</a:t>
            </a:r>
            <a:endParaRPr lang="fr-FR" sz="2000" b="0" strike="noStrike" spc="-1">
              <a:solidFill>
                <a:srgbClr val="000000"/>
              </a:solidFill>
              <a:uFill>
                <a:solidFill>
                  <a:srgbClr val="FFFFFF"/>
                </a:solidFill>
              </a:uFill>
              <a:latin typeface="Arial"/>
            </a:endParaRPr>
          </a:p>
          <a:p>
            <a:pPr>
              <a:lnSpc>
                <a:spcPct val="100000"/>
              </a:lnSpc>
            </a:pPr>
            <a:endParaRPr lang="fr-F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525127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PlaceHolder 1"/>
          <p:cNvSpPr>
            <a:spLocks noGrp="1"/>
          </p:cNvSpPr>
          <p:nvPr>
            <p:ph type="body"/>
          </p:nvPr>
        </p:nvSpPr>
        <p:spPr>
          <a:xfrm>
            <a:off x="685800" y="4343400"/>
            <a:ext cx="5486040" cy="4114440"/>
          </a:xfrm>
          <a:prstGeom prst="rect">
            <a:avLst/>
          </a:prstGeom>
        </p:spPr>
        <p:txBody>
          <a:bodyPr tIns="91440" bIns="91440"/>
          <a:lstStyle/>
          <a:p>
            <a:pPr>
              <a:lnSpc>
                <a:spcPct val="100000"/>
              </a:lnSpc>
            </a:pPr>
            <a:r>
              <a:rPr lang="fr-FR" sz="1100" b="0" strike="noStrike" spc="-1">
                <a:solidFill>
                  <a:srgbClr val="000000"/>
                </a:solidFill>
                <a:uFill>
                  <a:solidFill>
                    <a:srgbClr val="FFFFFF"/>
                  </a:solidFill>
                </a:uFill>
                <a:latin typeface="Arial"/>
              </a:rPr>
              <a:t>Rôle du berger : </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à Ourdouas depuis 2010</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bon garant du pâturage, guider le troupeau vers la bonne herbe</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ensuite vient le rôle de protecteur des troupeaux, qui passe par le fait de regrouper les bêtes pour la nuit. </a:t>
            </a:r>
            <a:endParaRPr lang="fr-FR" sz="2000" b="0" strike="noStrike" spc="-1">
              <a:solidFill>
                <a:srgbClr val="000000"/>
              </a:solidFill>
              <a:uFill>
                <a:solidFill>
                  <a:srgbClr val="FFFFFF"/>
                </a:solidFill>
              </a:uFill>
              <a:latin typeface="Arial"/>
            </a:endParaRPr>
          </a:p>
          <a:p>
            <a:pPr>
              <a:lnSpc>
                <a:spcPct val="100000"/>
              </a:lnSpc>
            </a:pPr>
            <a:r>
              <a:rPr lang="fr-FR" sz="1100" b="0" strike="noStrike" spc="-1">
                <a:solidFill>
                  <a:srgbClr val="000000"/>
                </a:solidFill>
                <a:uFill>
                  <a:solidFill>
                    <a:srgbClr val="FFFFFF"/>
                  </a:solidFill>
                </a:uFill>
                <a:latin typeface="Arial"/>
              </a:rPr>
              <a:t>Limites : </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Techniques : pas de lieu pour dormir dans les quartiers hauts, impossibilité pour le berger de s’assurer que les brebis soient ensemble à la couchade. </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Humaines : stress, fatigue des 4mois ½ d’estive </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Facteurs externes : conditions météo qui empĉhent le bon regroupement des brebis, de même que les facteurs topo, blablabla </a:t>
            </a:r>
            <a:endParaRPr lang="fr-FR" sz="2000" b="0" strike="noStrike" spc="-1">
              <a:solidFill>
                <a:srgbClr val="000000"/>
              </a:solidFill>
              <a:uFill>
                <a:solidFill>
                  <a:srgbClr val="FFFFFF"/>
                </a:solidFill>
              </a:uFill>
              <a:latin typeface="Arial"/>
            </a:endParaRPr>
          </a:p>
          <a:p>
            <a:pPr>
              <a:lnSpc>
                <a:spcPct val="100000"/>
              </a:lnSpc>
            </a:pPr>
            <a:endParaRPr lang="fr-FR" sz="2000" b="0" strike="noStrike" spc="-1">
              <a:solidFill>
                <a:srgbClr val="000000"/>
              </a:solidFill>
              <a:uFill>
                <a:solidFill>
                  <a:srgbClr val="FFFFFF"/>
                </a:solidFill>
              </a:uFill>
              <a:latin typeface="Arial"/>
            </a:endParaRPr>
          </a:p>
          <a:p>
            <a:pPr>
              <a:lnSpc>
                <a:spcPct val="100000"/>
              </a:lnSpc>
            </a:pPr>
            <a:r>
              <a:rPr lang="fr-FR" sz="1100" b="0" strike="noStrike" spc="-1">
                <a:solidFill>
                  <a:srgbClr val="000000"/>
                </a:solidFill>
                <a:uFill>
                  <a:solidFill>
                    <a:srgbClr val="FFFFFF"/>
                  </a:solidFill>
                </a:uFill>
                <a:latin typeface="Arial"/>
              </a:rPr>
              <a:t>Améliorations </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Améliorer les infrastructures, notamment installation d’une cabane dans les quartiers hauts </a:t>
            </a:r>
            <a:endParaRPr lang="fr-FR" sz="2000" b="0" strike="noStrike" spc="-1">
              <a:solidFill>
                <a:srgbClr val="000000"/>
              </a:solidFill>
              <a:uFill>
                <a:solidFill>
                  <a:srgbClr val="FFFFFF"/>
                </a:solidFill>
              </a:uFill>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laceHolder 1"/>
          <p:cNvSpPr>
            <a:spLocks noGrp="1"/>
          </p:cNvSpPr>
          <p:nvPr>
            <p:ph type="body"/>
          </p:nvPr>
        </p:nvSpPr>
        <p:spPr>
          <a:xfrm>
            <a:off x="685800" y="4343400"/>
            <a:ext cx="5486040" cy="4114440"/>
          </a:xfrm>
          <a:prstGeom prst="rect">
            <a:avLst/>
          </a:prstGeom>
        </p:spPr>
        <p:txBody>
          <a:bodyPr tIns="91440" bIns="91440"/>
          <a:lstStyle/>
          <a:p>
            <a:pPr>
              <a:lnSpc>
                <a:spcPct val="100000"/>
              </a:lnSpc>
            </a:pPr>
            <a:r>
              <a:rPr lang="fr-FR" sz="1100" b="0" strike="noStrike" spc="-1">
                <a:solidFill>
                  <a:srgbClr val="000000"/>
                </a:solidFill>
                <a:uFill>
                  <a:solidFill>
                    <a:srgbClr val="FFFFFF"/>
                  </a:solidFill>
                </a:uFill>
                <a:latin typeface="Arial"/>
              </a:rPr>
              <a:t>Rôle : </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permettre aux brebis de dormir regroupées à proximité de la cabane du berger, combinaison de moyens de protection au même endroit -&gt; diminution des attaques</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Parc de nuit construit en 2012, électrifié et ouvert vers le bas - permet aux brebis de s’enfuir en cas d’attaque et de ne pas s’agglutiner contre les barrières. </a:t>
            </a:r>
            <a:endParaRPr lang="fr-FR" sz="2000" b="0" strike="noStrike" spc="-1">
              <a:solidFill>
                <a:srgbClr val="000000"/>
              </a:solidFill>
              <a:uFill>
                <a:solidFill>
                  <a:srgbClr val="FFFFFF"/>
                </a:solidFill>
              </a:uFill>
              <a:latin typeface="Arial"/>
            </a:endParaRPr>
          </a:p>
          <a:p>
            <a:pPr>
              <a:lnSpc>
                <a:spcPct val="100000"/>
              </a:lnSpc>
            </a:pPr>
            <a:endParaRPr lang="fr-FR" sz="2000" b="0" strike="noStrike" spc="-1">
              <a:solidFill>
                <a:srgbClr val="000000"/>
              </a:solidFill>
              <a:uFill>
                <a:solidFill>
                  <a:srgbClr val="FFFFFF"/>
                </a:solidFill>
              </a:uFill>
              <a:latin typeface="Arial"/>
            </a:endParaRPr>
          </a:p>
          <a:p>
            <a:pPr>
              <a:lnSpc>
                <a:spcPct val="100000"/>
              </a:lnSpc>
            </a:pPr>
            <a:r>
              <a:rPr lang="fr-FR" sz="1100" b="0" strike="noStrike" spc="-1">
                <a:solidFill>
                  <a:srgbClr val="000000"/>
                </a:solidFill>
                <a:uFill>
                  <a:solidFill>
                    <a:srgbClr val="FFFFFF"/>
                  </a:solidFill>
                </a:uFill>
                <a:latin typeface="Arial"/>
              </a:rPr>
              <a:t>Limites : </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Piétain si sur-fréquentation, or couchade très utilisée… la seule avec un parc de nuit</a:t>
            </a:r>
            <a:endParaRPr lang="fr-FR" sz="2000" b="0" strike="noStrike" spc="-1">
              <a:solidFill>
                <a:srgbClr val="000000"/>
              </a:solidFill>
              <a:uFill>
                <a:solidFill>
                  <a:srgbClr val="FFFFFF"/>
                </a:solidFill>
              </a:uFill>
              <a:latin typeface="Arial"/>
            </a:endParaRPr>
          </a:p>
          <a:p>
            <a:pPr marL="457200" indent="-298080">
              <a:lnSpc>
                <a:spcPct val="100000"/>
              </a:lnSpc>
              <a:buClr>
                <a:srgbClr val="000000"/>
              </a:buClr>
              <a:buFont typeface="StarSymbol"/>
              <a:buChar char="-"/>
            </a:pPr>
            <a:r>
              <a:rPr lang="fr-FR" sz="1100" b="0" strike="noStrike" spc="-1">
                <a:solidFill>
                  <a:srgbClr val="000000"/>
                </a:solidFill>
                <a:uFill>
                  <a:solidFill>
                    <a:srgbClr val="FFFFFF"/>
                  </a:solidFill>
                </a:uFill>
                <a:latin typeface="Arial"/>
              </a:rPr>
              <a:t>Localisation loin des quartiers hauts, pas trop utilisé en haute saison. </a:t>
            </a:r>
            <a:endParaRPr lang="fr-FR" sz="2000" b="0" strike="noStrike" spc="-1">
              <a:solidFill>
                <a:srgbClr val="000000"/>
              </a:solidFill>
              <a:uFill>
                <a:solidFill>
                  <a:srgbClr val="FFFFFF"/>
                </a:solidFill>
              </a:uFill>
              <a:latin typeface="Arial"/>
            </a:endParaRPr>
          </a:p>
          <a:p>
            <a:pPr>
              <a:lnSpc>
                <a:spcPct val="100000"/>
              </a:lnSpc>
            </a:pPr>
            <a:endParaRPr lang="fr-FR" sz="2000" b="0" strike="noStrike" spc="-1">
              <a:solidFill>
                <a:srgbClr val="000000"/>
              </a:solidFill>
              <a:uFill>
                <a:solidFill>
                  <a:srgbClr val="FFFFFF"/>
                </a:solidFill>
              </a:uFill>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233640" y="444960"/>
            <a:ext cx="6390000" cy="572400"/>
          </a:xfrm>
          <a:prstGeom prst="rect">
            <a:avLst/>
          </a:prstGeom>
        </p:spPr>
        <p:txBody>
          <a:bodyPr lIns="0" tIns="0" rIns="0" bIns="0" anchor="ctr"/>
          <a:lstStyle/>
          <a:p>
            <a:endParaRPr lang="fr-FR" sz="14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233640" y="1152360"/>
            <a:ext cx="639000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28" name="PlaceHolder 3"/>
          <p:cNvSpPr>
            <a:spLocks noGrp="1"/>
          </p:cNvSpPr>
          <p:nvPr>
            <p:ph type="body"/>
          </p:nvPr>
        </p:nvSpPr>
        <p:spPr>
          <a:xfrm>
            <a:off x="233640" y="2936880"/>
            <a:ext cx="639000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233640" y="444960"/>
            <a:ext cx="6390000" cy="572400"/>
          </a:xfrm>
          <a:prstGeom prst="rect">
            <a:avLst/>
          </a:prstGeom>
        </p:spPr>
        <p:txBody>
          <a:bodyPr lIns="0" tIns="0" rIns="0" bIns="0" anchor="ctr"/>
          <a:lstStyle/>
          <a:p>
            <a:endParaRPr lang="fr-FR" sz="1400" b="0" strike="noStrike" spc="-1">
              <a:solidFill>
                <a:srgbClr val="000000"/>
              </a:solidFill>
              <a:uFill>
                <a:solidFill>
                  <a:srgbClr val="FFFFFF"/>
                </a:solidFill>
              </a:uFill>
              <a:latin typeface="Arial"/>
            </a:endParaRPr>
          </a:p>
        </p:txBody>
      </p:sp>
      <p:sp>
        <p:nvSpPr>
          <p:cNvPr id="30" name="PlaceHolder 2"/>
          <p:cNvSpPr>
            <a:spLocks noGrp="1"/>
          </p:cNvSpPr>
          <p:nvPr>
            <p:ph type="body"/>
          </p:nvPr>
        </p:nvSpPr>
        <p:spPr>
          <a:xfrm>
            <a:off x="233640" y="1152360"/>
            <a:ext cx="311796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31" name="PlaceHolder 3"/>
          <p:cNvSpPr>
            <a:spLocks noGrp="1"/>
          </p:cNvSpPr>
          <p:nvPr>
            <p:ph type="body"/>
          </p:nvPr>
        </p:nvSpPr>
        <p:spPr>
          <a:xfrm>
            <a:off x="3507840" y="1152360"/>
            <a:ext cx="311796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32" name="PlaceHolder 4"/>
          <p:cNvSpPr>
            <a:spLocks noGrp="1"/>
          </p:cNvSpPr>
          <p:nvPr>
            <p:ph type="body"/>
          </p:nvPr>
        </p:nvSpPr>
        <p:spPr>
          <a:xfrm>
            <a:off x="3507840" y="2936880"/>
            <a:ext cx="311796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33" name="PlaceHolder 5"/>
          <p:cNvSpPr>
            <a:spLocks noGrp="1"/>
          </p:cNvSpPr>
          <p:nvPr>
            <p:ph type="body"/>
          </p:nvPr>
        </p:nvSpPr>
        <p:spPr>
          <a:xfrm>
            <a:off x="233640" y="2936880"/>
            <a:ext cx="311796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233640" y="444960"/>
            <a:ext cx="6390000" cy="572400"/>
          </a:xfrm>
          <a:prstGeom prst="rect">
            <a:avLst/>
          </a:prstGeom>
        </p:spPr>
        <p:txBody>
          <a:bodyPr lIns="0" tIns="0" rIns="0" bIns="0" anchor="ctr"/>
          <a:lstStyle/>
          <a:p>
            <a:endParaRPr lang="fr-FR" sz="1400" b="0" strike="noStrike" spc="-1">
              <a:solidFill>
                <a:srgbClr val="000000"/>
              </a:solidFill>
              <a:uFill>
                <a:solidFill>
                  <a:srgbClr val="FFFFFF"/>
                </a:solidFill>
              </a:uFill>
              <a:latin typeface="Arial"/>
            </a:endParaRPr>
          </a:p>
        </p:txBody>
      </p:sp>
      <p:sp>
        <p:nvSpPr>
          <p:cNvPr id="35" name="PlaceHolder 2"/>
          <p:cNvSpPr>
            <a:spLocks noGrp="1"/>
          </p:cNvSpPr>
          <p:nvPr>
            <p:ph type="body"/>
          </p:nvPr>
        </p:nvSpPr>
        <p:spPr>
          <a:xfrm>
            <a:off x="233640" y="1152360"/>
            <a:ext cx="6390000" cy="341640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36" name="PlaceHolder 3"/>
          <p:cNvSpPr>
            <a:spLocks noGrp="1"/>
          </p:cNvSpPr>
          <p:nvPr>
            <p:ph type="body"/>
          </p:nvPr>
        </p:nvSpPr>
        <p:spPr>
          <a:xfrm>
            <a:off x="233640" y="1152360"/>
            <a:ext cx="6390000" cy="341640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pic>
        <p:nvPicPr>
          <p:cNvPr id="37" name="Image 36"/>
          <p:cNvPicPr/>
          <p:nvPr/>
        </p:nvPicPr>
        <p:blipFill>
          <a:blip r:embed="rId2"/>
          <a:stretch/>
        </p:blipFill>
        <p:spPr>
          <a:xfrm>
            <a:off x="1287720" y="1152360"/>
            <a:ext cx="4281840" cy="3416400"/>
          </a:xfrm>
          <a:prstGeom prst="rect">
            <a:avLst/>
          </a:prstGeom>
          <a:ln>
            <a:noFill/>
          </a:ln>
        </p:spPr>
      </p:pic>
      <p:pic>
        <p:nvPicPr>
          <p:cNvPr id="38" name="Image 37"/>
          <p:cNvPicPr/>
          <p:nvPr/>
        </p:nvPicPr>
        <p:blipFill>
          <a:blip r:embed="rId2"/>
          <a:stretch/>
        </p:blipFill>
        <p:spPr>
          <a:xfrm>
            <a:off x="1287720" y="1152360"/>
            <a:ext cx="4281840" cy="341640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233640" y="444960"/>
            <a:ext cx="6390000" cy="572400"/>
          </a:xfrm>
          <a:prstGeom prst="rect">
            <a:avLst/>
          </a:prstGeom>
        </p:spPr>
        <p:txBody>
          <a:bodyPr lIns="0" tIns="0" rIns="0" bIns="0" anchor="ctr"/>
          <a:lstStyle/>
          <a:p>
            <a:endParaRPr lang="fr-FR" sz="1400" b="0" strike="noStrike" spc="-1">
              <a:solidFill>
                <a:srgbClr val="000000"/>
              </a:solidFill>
              <a:uFill>
                <a:solidFill>
                  <a:srgbClr val="FFFFFF"/>
                </a:solidFill>
              </a:uFill>
              <a:latin typeface="Arial"/>
            </a:endParaRPr>
          </a:p>
        </p:txBody>
      </p:sp>
      <p:sp>
        <p:nvSpPr>
          <p:cNvPr id="43" name="PlaceHolder 2"/>
          <p:cNvSpPr>
            <a:spLocks noGrp="1"/>
          </p:cNvSpPr>
          <p:nvPr>
            <p:ph type="subTitle"/>
          </p:nvPr>
        </p:nvSpPr>
        <p:spPr>
          <a:xfrm>
            <a:off x="233640" y="1152360"/>
            <a:ext cx="6390000" cy="341640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233640" y="444960"/>
            <a:ext cx="6390000" cy="572400"/>
          </a:xfrm>
          <a:prstGeom prst="rect">
            <a:avLst/>
          </a:prstGeom>
        </p:spPr>
        <p:txBody>
          <a:bodyPr lIns="0" tIns="0" rIns="0" bIns="0" anchor="ctr"/>
          <a:lstStyle/>
          <a:p>
            <a:endParaRPr lang="fr-FR" sz="1400" b="0" strike="noStrike" spc="-1">
              <a:solidFill>
                <a:srgbClr val="000000"/>
              </a:solidFill>
              <a:uFill>
                <a:solidFill>
                  <a:srgbClr val="FFFFFF"/>
                </a:solidFill>
              </a:uFill>
              <a:latin typeface="Arial"/>
            </a:endParaRPr>
          </a:p>
        </p:txBody>
      </p:sp>
      <p:sp>
        <p:nvSpPr>
          <p:cNvPr id="45" name="PlaceHolder 2"/>
          <p:cNvSpPr>
            <a:spLocks noGrp="1"/>
          </p:cNvSpPr>
          <p:nvPr>
            <p:ph type="body"/>
          </p:nvPr>
        </p:nvSpPr>
        <p:spPr>
          <a:xfrm>
            <a:off x="233640" y="1152360"/>
            <a:ext cx="6390000" cy="341640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233640" y="444960"/>
            <a:ext cx="6390000" cy="572400"/>
          </a:xfrm>
          <a:prstGeom prst="rect">
            <a:avLst/>
          </a:prstGeom>
        </p:spPr>
        <p:txBody>
          <a:bodyPr lIns="0" tIns="0" rIns="0" bIns="0" anchor="ctr"/>
          <a:lstStyle/>
          <a:p>
            <a:endParaRPr lang="fr-FR" sz="1400" b="0" strike="noStrike" spc="-1">
              <a:solidFill>
                <a:srgbClr val="000000"/>
              </a:solidFill>
              <a:uFill>
                <a:solidFill>
                  <a:srgbClr val="FFFFFF"/>
                </a:solidFill>
              </a:uFill>
              <a:latin typeface="Arial"/>
            </a:endParaRPr>
          </a:p>
        </p:txBody>
      </p:sp>
      <p:sp>
        <p:nvSpPr>
          <p:cNvPr id="47" name="PlaceHolder 2"/>
          <p:cNvSpPr>
            <a:spLocks noGrp="1"/>
          </p:cNvSpPr>
          <p:nvPr>
            <p:ph type="body"/>
          </p:nvPr>
        </p:nvSpPr>
        <p:spPr>
          <a:xfrm>
            <a:off x="233640" y="1152360"/>
            <a:ext cx="3117960" cy="341640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48" name="PlaceHolder 3"/>
          <p:cNvSpPr>
            <a:spLocks noGrp="1"/>
          </p:cNvSpPr>
          <p:nvPr>
            <p:ph type="body"/>
          </p:nvPr>
        </p:nvSpPr>
        <p:spPr>
          <a:xfrm>
            <a:off x="3507840" y="1152360"/>
            <a:ext cx="3117960" cy="341640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233640" y="444960"/>
            <a:ext cx="6390000" cy="572400"/>
          </a:xfrm>
          <a:prstGeom prst="rect">
            <a:avLst/>
          </a:prstGeom>
        </p:spPr>
        <p:txBody>
          <a:bodyPr lIns="0" tIns="0" rIns="0" bIns="0" anchor="ctr"/>
          <a:lstStyle/>
          <a:p>
            <a:endParaRPr lang="fr-FR" sz="1400" b="0" strike="noStrike" spc="-1">
              <a:solidFill>
                <a:srgbClr val="000000"/>
              </a:solidFill>
              <a:uFill>
                <a:solidFill>
                  <a:srgbClr val="FFFFFF"/>
                </a:solidFill>
              </a:u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233640" y="444960"/>
            <a:ext cx="6390000" cy="265464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233640" y="444960"/>
            <a:ext cx="6390000" cy="572400"/>
          </a:xfrm>
          <a:prstGeom prst="rect">
            <a:avLst/>
          </a:prstGeom>
        </p:spPr>
        <p:txBody>
          <a:bodyPr lIns="0" tIns="0" rIns="0" bIns="0" anchor="ctr"/>
          <a:lstStyle/>
          <a:p>
            <a:endParaRPr lang="fr-FR" sz="1400" b="0" strike="noStrike" spc="-1">
              <a:solidFill>
                <a:srgbClr val="000000"/>
              </a:solidFill>
              <a:uFill>
                <a:solidFill>
                  <a:srgbClr val="FFFFFF"/>
                </a:solidFill>
              </a:uFill>
              <a:latin typeface="Arial"/>
            </a:endParaRPr>
          </a:p>
        </p:txBody>
      </p:sp>
      <p:sp>
        <p:nvSpPr>
          <p:cNvPr id="52" name="PlaceHolder 2"/>
          <p:cNvSpPr>
            <a:spLocks noGrp="1"/>
          </p:cNvSpPr>
          <p:nvPr>
            <p:ph type="body"/>
          </p:nvPr>
        </p:nvSpPr>
        <p:spPr>
          <a:xfrm>
            <a:off x="233640" y="1152360"/>
            <a:ext cx="311796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53" name="PlaceHolder 3"/>
          <p:cNvSpPr>
            <a:spLocks noGrp="1"/>
          </p:cNvSpPr>
          <p:nvPr>
            <p:ph type="body"/>
          </p:nvPr>
        </p:nvSpPr>
        <p:spPr>
          <a:xfrm>
            <a:off x="233640" y="2936880"/>
            <a:ext cx="311796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54" name="PlaceHolder 4"/>
          <p:cNvSpPr>
            <a:spLocks noGrp="1"/>
          </p:cNvSpPr>
          <p:nvPr>
            <p:ph type="body"/>
          </p:nvPr>
        </p:nvSpPr>
        <p:spPr>
          <a:xfrm>
            <a:off x="3507840" y="1152360"/>
            <a:ext cx="3117960" cy="341640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233640" y="444960"/>
            <a:ext cx="6390000" cy="572400"/>
          </a:xfrm>
          <a:prstGeom prst="rect">
            <a:avLst/>
          </a:prstGeom>
        </p:spPr>
        <p:txBody>
          <a:bodyPr lIns="0" tIns="0" rIns="0" bIns="0" anchor="ctr"/>
          <a:lstStyle/>
          <a:p>
            <a:endParaRPr lang="fr-FR" sz="1400" b="0" strike="noStrike" spc="-1">
              <a:solidFill>
                <a:srgbClr val="000000"/>
              </a:solidFill>
              <a:uFill>
                <a:solidFill>
                  <a:srgbClr val="FFFFFF"/>
                </a:solidFill>
              </a:uFill>
              <a:latin typeface="Arial"/>
            </a:endParaRPr>
          </a:p>
        </p:txBody>
      </p:sp>
      <p:sp>
        <p:nvSpPr>
          <p:cNvPr id="6" name="PlaceHolder 2"/>
          <p:cNvSpPr>
            <a:spLocks noGrp="1"/>
          </p:cNvSpPr>
          <p:nvPr>
            <p:ph type="subTitle"/>
          </p:nvPr>
        </p:nvSpPr>
        <p:spPr>
          <a:xfrm>
            <a:off x="233640" y="1152360"/>
            <a:ext cx="6390000" cy="341640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233640" y="444960"/>
            <a:ext cx="6390000" cy="572400"/>
          </a:xfrm>
          <a:prstGeom prst="rect">
            <a:avLst/>
          </a:prstGeom>
        </p:spPr>
        <p:txBody>
          <a:bodyPr lIns="0" tIns="0" rIns="0" bIns="0" anchor="ctr"/>
          <a:lstStyle/>
          <a:p>
            <a:endParaRPr lang="fr-FR" sz="1400" b="0" strike="noStrike" spc="-1">
              <a:solidFill>
                <a:srgbClr val="000000"/>
              </a:solidFill>
              <a:uFill>
                <a:solidFill>
                  <a:srgbClr val="FFFFFF"/>
                </a:solidFill>
              </a:uFill>
              <a:latin typeface="Arial"/>
            </a:endParaRPr>
          </a:p>
        </p:txBody>
      </p:sp>
      <p:sp>
        <p:nvSpPr>
          <p:cNvPr id="56" name="PlaceHolder 2"/>
          <p:cNvSpPr>
            <a:spLocks noGrp="1"/>
          </p:cNvSpPr>
          <p:nvPr>
            <p:ph type="body"/>
          </p:nvPr>
        </p:nvSpPr>
        <p:spPr>
          <a:xfrm>
            <a:off x="233640" y="1152360"/>
            <a:ext cx="3117960" cy="341640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57" name="PlaceHolder 3"/>
          <p:cNvSpPr>
            <a:spLocks noGrp="1"/>
          </p:cNvSpPr>
          <p:nvPr>
            <p:ph type="body"/>
          </p:nvPr>
        </p:nvSpPr>
        <p:spPr>
          <a:xfrm>
            <a:off x="3507840" y="1152360"/>
            <a:ext cx="311796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58" name="PlaceHolder 4"/>
          <p:cNvSpPr>
            <a:spLocks noGrp="1"/>
          </p:cNvSpPr>
          <p:nvPr>
            <p:ph type="body"/>
          </p:nvPr>
        </p:nvSpPr>
        <p:spPr>
          <a:xfrm>
            <a:off x="3507840" y="2936880"/>
            <a:ext cx="311796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233640" y="444960"/>
            <a:ext cx="6390000" cy="572400"/>
          </a:xfrm>
          <a:prstGeom prst="rect">
            <a:avLst/>
          </a:prstGeom>
        </p:spPr>
        <p:txBody>
          <a:bodyPr lIns="0" tIns="0" rIns="0" bIns="0" anchor="ctr"/>
          <a:lstStyle/>
          <a:p>
            <a:endParaRPr lang="fr-FR" sz="1400" b="0" strike="noStrike" spc="-1">
              <a:solidFill>
                <a:srgbClr val="000000"/>
              </a:solidFill>
              <a:uFill>
                <a:solidFill>
                  <a:srgbClr val="FFFFFF"/>
                </a:solidFill>
              </a:uFill>
              <a:latin typeface="Arial"/>
            </a:endParaRPr>
          </a:p>
        </p:txBody>
      </p:sp>
      <p:sp>
        <p:nvSpPr>
          <p:cNvPr id="60" name="PlaceHolder 2"/>
          <p:cNvSpPr>
            <a:spLocks noGrp="1"/>
          </p:cNvSpPr>
          <p:nvPr>
            <p:ph type="body"/>
          </p:nvPr>
        </p:nvSpPr>
        <p:spPr>
          <a:xfrm>
            <a:off x="233640" y="1152360"/>
            <a:ext cx="311796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61" name="PlaceHolder 3"/>
          <p:cNvSpPr>
            <a:spLocks noGrp="1"/>
          </p:cNvSpPr>
          <p:nvPr>
            <p:ph type="body"/>
          </p:nvPr>
        </p:nvSpPr>
        <p:spPr>
          <a:xfrm>
            <a:off x="3507840" y="1152360"/>
            <a:ext cx="311796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62" name="PlaceHolder 4"/>
          <p:cNvSpPr>
            <a:spLocks noGrp="1"/>
          </p:cNvSpPr>
          <p:nvPr>
            <p:ph type="body"/>
          </p:nvPr>
        </p:nvSpPr>
        <p:spPr>
          <a:xfrm>
            <a:off x="233640" y="2936880"/>
            <a:ext cx="639000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233640" y="444960"/>
            <a:ext cx="6390000" cy="572400"/>
          </a:xfrm>
          <a:prstGeom prst="rect">
            <a:avLst/>
          </a:prstGeom>
        </p:spPr>
        <p:txBody>
          <a:bodyPr lIns="0" tIns="0" rIns="0" bIns="0" anchor="ctr"/>
          <a:lstStyle/>
          <a:p>
            <a:endParaRPr lang="fr-FR" sz="1400" b="0" strike="noStrike" spc="-1">
              <a:solidFill>
                <a:srgbClr val="000000"/>
              </a:solidFill>
              <a:uFill>
                <a:solidFill>
                  <a:srgbClr val="FFFFFF"/>
                </a:solidFill>
              </a:uFill>
              <a:latin typeface="Arial"/>
            </a:endParaRPr>
          </a:p>
        </p:txBody>
      </p:sp>
      <p:sp>
        <p:nvSpPr>
          <p:cNvPr id="64" name="PlaceHolder 2"/>
          <p:cNvSpPr>
            <a:spLocks noGrp="1"/>
          </p:cNvSpPr>
          <p:nvPr>
            <p:ph type="body"/>
          </p:nvPr>
        </p:nvSpPr>
        <p:spPr>
          <a:xfrm>
            <a:off x="233640" y="1152360"/>
            <a:ext cx="639000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65" name="PlaceHolder 3"/>
          <p:cNvSpPr>
            <a:spLocks noGrp="1"/>
          </p:cNvSpPr>
          <p:nvPr>
            <p:ph type="body"/>
          </p:nvPr>
        </p:nvSpPr>
        <p:spPr>
          <a:xfrm>
            <a:off x="233640" y="2936880"/>
            <a:ext cx="639000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233640" y="444960"/>
            <a:ext cx="6390000" cy="572400"/>
          </a:xfrm>
          <a:prstGeom prst="rect">
            <a:avLst/>
          </a:prstGeom>
        </p:spPr>
        <p:txBody>
          <a:bodyPr lIns="0" tIns="0" rIns="0" bIns="0" anchor="ctr"/>
          <a:lstStyle/>
          <a:p>
            <a:endParaRPr lang="fr-FR" sz="1400" b="0" strike="noStrike" spc="-1">
              <a:solidFill>
                <a:srgbClr val="000000"/>
              </a:solidFill>
              <a:uFill>
                <a:solidFill>
                  <a:srgbClr val="FFFFFF"/>
                </a:solidFill>
              </a:uFill>
              <a:latin typeface="Arial"/>
            </a:endParaRPr>
          </a:p>
        </p:txBody>
      </p:sp>
      <p:sp>
        <p:nvSpPr>
          <p:cNvPr id="67" name="PlaceHolder 2"/>
          <p:cNvSpPr>
            <a:spLocks noGrp="1"/>
          </p:cNvSpPr>
          <p:nvPr>
            <p:ph type="body"/>
          </p:nvPr>
        </p:nvSpPr>
        <p:spPr>
          <a:xfrm>
            <a:off x="233640" y="1152360"/>
            <a:ext cx="311796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68" name="PlaceHolder 3"/>
          <p:cNvSpPr>
            <a:spLocks noGrp="1"/>
          </p:cNvSpPr>
          <p:nvPr>
            <p:ph type="body"/>
          </p:nvPr>
        </p:nvSpPr>
        <p:spPr>
          <a:xfrm>
            <a:off x="3507840" y="1152360"/>
            <a:ext cx="311796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69" name="PlaceHolder 4"/>
          <p:cNvSpPr>
            <a:spLocks noGrp="1"/>
          </p:cNvSpPr>
          <p:nvPr>
            <p:ph type="body"/>
          </p:nvPr>
        </p:nvSpPr>
        <p:spPr>
          <a:xfrm>
            <a:off x="3507840" y="2936880"/>
            <a:ext cx="311796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70" name="PlaceHolder 5"/>
          <p:cNvSpPr>
            <a:spLocks noGrp="1"/>
          </p:cNvSpPr>
          <p:nvPr>
            <p:ph type="body"/>
          </p:nvPr>
        </p:nvSpPr>
        <p:spPr>
          <a:xfrm>
            <a:off x="233640" y="2936880"/>
            <a:ext cx="311796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233640" y="444960"/>
            <a:ext cx="6390000" cy="572400"/>
          </a:xfrm>
          <a:prstGeom prst="rect">
            <a:avLst/>
          </a:prstGeom>
        </p:spPr>
        <p:txBody>
          <a:bodyPr lIns="0" tIns="0" rIns="0" bIns="0" anchor="ctr"/>
          <a:lstStyle/>
          <a:p>
            <a:endParaRPr lang="fr-FR" sz="1400" b="0" strike="noStrike" spc="-1">
              <a:solidFill>
                <a:srgbClr val="000000"/>
              </a:solidFill>
              <a:uFill>
                <a:solidFill>
                  <a:srgbClr val="FFFFFF"/>
                </a:solidFill>
              </a:uFill>
              <a:latin typeface="Arial"/>
            </a:endParaRPr>
          </a:p>
        </p:txBody>
      </p:sp>
      <p:sp>
        <p:nvSpPr>
          <p:cNvPr id="72" name="PlaceHolder 2"/>
          <p:cNvSpPr>
            <a:spLocks noGrp="1"/>
          </p:cNvSpPr>
          <p:nvPr>
            <p:ph type="body"/>
          </p:nvPr>
        </p:nvSpPr>
        <p:spPr>
          <a:xfrm>
            <a:off x="233640" y="1152360"/>
            <a:ext cx="6390000" cy="341640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73" name="PlaceHolder 3"/>
          <p:cNvSpPr>
            <a:spLocks noGrp="1"/>
          </p:cNvSpPr>
          <p:nvPr>
            <p:ph type="body"/>
          </p:nvPr>
        </p:nvSpPr>
        <p:spPr>
          <a:xfrm>
            <a:off x="233640" y="1152360"/>
            <a:ext cx="6390000" cy="341640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pic>
        <p:nvPicPr>
          <p:cNvPr id="74" name="Image 73"/>
          <p:cNvPicPr/>
          <p:nvPr/>
        </p:nvPicPr>
        <p:blipFill>
          <a:blip r:embed="rId2"/>
          <a:stretch/>
        </p:blipFill>
        <p:spPr>
          <a:xfrm>
            <a:off x="1287720" y="1152360"/>
            <a:ext cx="4281840" cy="3416400"/>
          </a:xfrm>
          <a:prstGeom prst="rect">
            <a:avLst/>
          </a:prstGeom>
          <a:ln>
            <a:noFill/>
          </a:ln>
        </p:spPr>
      </p:pic>
      <p:pic>
        <p:nvPicPr>
          <p:cNvPr id="75" name="Image 74"/>
          <p:cNvPicPr/>
          <p:nvPr/>
        </p:nvPicPr>
        <p:blipFill>
          <a:blip r:embed="rId2"/>
          <a:stretch/>
        </p:blipFill>
        <p:spPr>
          <a:xfrm>
            <a:off x="1287720" y="1152360"/>
            <a:ext cx="4281840" cy="3416400"/>
          </a:xfrm>
          <a:prstGeom prst="rect">
            <a:avLst/>
          </a:prstGeom>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233640" y="444960"/>
            <a:ext cx="6390000" cy="572400"/>
          </a:xfrm>
          <a:prstGeom prst="rect">
            <a:avLst/>
          </a:prstGeom>
        </p:spPr>
        <p:txBody>
          <a:bodyPr lIns="0" tIns="0" rIns="0" bIns="0" anchor="ctr"/>
          <a:lstStyle/>
          <a:p>
            <a:endParaRPr lang="fr-FR" sz="1400" b="0" strike="noStrike" spc="-1">
              <a:solidFill>
                <a:srgbClr val="000000"/>
              </a:solidFill>
              <a:uFill>
                <a:solidFill>
                  <a:srgbClr val="FFFFFF"/>
                </a:solidFill>
              </a:uFill>
              <a:latin typeface="Arial"/>
            </a:endParaRPr>
          </a:p>
        </p:txBody>
      </p:sp>
      <p:sp>
        <p:nvSpPr>
          <p:cNvPr id="8" name="PlaceHolder 2"/>
          <p:cNvSpPr>
            <a:spLocks noGrp="1"/>
          </p:cNvSpPr>
          <p:nvPr>
            <p:ph type="body"/>
          </p:nvPr>
        </p:nvSpPr>
        <p:spPr>
          <a:xfrm>
            <a:off x="233640" y="1152360"/>
            <a:ext cx="6390000" cy="341640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233640" y="444960"/>
            <a:ext cx="6390000" cy="572400"/>
          </a:xfrm>
          <a:prstGeom prst="rect">
            <a:avLst/>
          </a:prstGeom>
        </p:spPr>
        <p:txBody>
          <a:bodyPr lIns="0" tIns="0" rIns="0" bIns="0" anchor="ctr"/>
          <a:lstStyle/>
          <a:p>
            <a:endParaRPr lang="fr-FR" sz="1400" b="0" strike="noStrike" spc="-1">
              <a:solidFill>
                <a:srgbClr val="000000"/>
              </a:solidFill>
              <a:uFill>
                <a:solidFill>
                  <a:srgbClr val="FFFFFF"/>
                </a:solidFill>
              </a:uFill>
              <a:latin typeface="Arial"/>
            </a:endParaRPr>
          </a:p>
        </p:txBody>
      </p:sp>
      <p:sp>
        <p:nvSpPr>
          <p:cNvPr id="10" name="PlaceHolder 2"/>
          <p:cNvSpPr>
            <a:spLocks noGrp="1"/>
          </p:cNvSpPr>
          <p:nvPr>
            <p:ph type="body"/>
          </p:nvPr>
        </p:nvSpPr>
        <p:spPr>
          <a:xfrm>
            <a:off x="233640" y="1152360"/>
            <a:ext cx="3117960" cy="341640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11" name="PlaceHolder 3"/>
          <p:cNvSpPr>
            <a:spLocks noGrp="1"/>
          </p:cNvSpPr>
          <p:nvPr>
            <p:ph type="body"/>
          </p:nvPr>
        </p:nvSpPr>
        <p:spPr>
          <a:xfrm>
            <a:off x="3507840" y="1152360"/>
            <a:ext cx="3117960" cy="341640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233640" y="444960"/>
            <a:ext cx="6390000" cy="572400"/>
          </a:xfrm>
          <a:prstGeom prst="rect">
            <a:avLst/>
          </a:prstGeom>
        </p:spPr>
        <p:txBody>
          <a:bodyPr lIns="0" tIns="0" rIns="0" bIns="0" anchor="ctr"/>
          <a:lstStyle/>
          <a:p>
            <a:endParaRPr lang="fr-FR" sz="14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233640" y="444960"/>
            <a:ext cx="6390000" cy="265464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233640" y="444960"/>
            <a:ext cx="6390000" cy="572400"/>
          </a:xfrm>
          <a:prstGeom prst="rect">
            <a:avLst/>
          </a:prstGeom>
        </p:spPr>
        <p:txBody>
          <a:bodyPr lIns="0" tIns="0" rIns="0" bIns="0" anchor="ctr"/>
          <a:lstStyle/>
          <a:p>
            <a:endParaRPr lang="fr-FR" sz="1400" b="0" strike="noStrike" spc="-1">
              <a:solidFill>
                <a:srgbClr val="000000"/>
              </a:solidFill>
              <a:uFill>
                <a:solidFill>
                  <a:srgbClr val="FFFFFF"/>
                </a:solidFill>
              </a:uFill>
              <a:latin typeface="Arial"/>
            </a:endParaRPr>
          </a:p>
        </p:txBody>
      </p:sp>
      <p:sp>
        <p:nvSpPr>
          <p:cNvPr id="15" name="PlaceHolder 2"/>
          <p:cNvSpPr>
            <a:spLocks noGrp="1"/>
          </p:cNvSpPr>
          <p:nvPr>
            <p:ph type="body"/>
          </p:nvPr>
        </p:nvSpPr>
        <p:spPr>
          <a:xfrm>
            <a:off x="233640" y="1152360"/>
            <a:ext cx="311796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16" name="PlaceHolder 3"/>
          <p:cNvSpPr>
            <a:spLocks noGrp="1"/>
          </p:cNvSpPr>
          <p:nvPr>
            <p:ph type="body"/>
          </p:nvPr>
        </p:nvSpPr>
        <p:spPr>
          <a:xfrm>
            <a:off x="233640" y="2936880"/>
            <a:ext cx="311796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17" name="PlaceHolder 4"/>
          <p:cNvSpPr>
            <a:spLocks noGrp="1"/>
          </p:cNvSpPr>
          <p:nvPr>
            <p:ph type="body"/>
          </p:nvPr>
        </p:nvSpPr>
        <p:spPr>
          <a:xfrm>
            <a:off x="3507840" y="1152360"/>
            <a:ext cx="3117960" cy="341640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233640" y="444960"/>
            <a:ext cx="6390000" cy="572400"/>
          </a:xfrm>
          <a:prstGeom prst="rect">
            <a:avLst/>
          </a:prstGeom>
        </p:spPr>
        <p:txBody>
          <a:bodyPr lIns="0" tIns="0" rIns="0" bIns="0" anchor="ctr"/>
          <a:lstStyle/>
          <a:p>
            <a:endParaRPr lang="fr-FR" sz="1400" b="0" strike="noStrike" spc="-1">
              <a:solidFill>
                <a:srgbClr val="000000"/>
              </a:solidFill>
              <a:uFill>
                <a:solidFill>
                  <a:srgbClr val="FFFFFF"/>
                </a:solidFill>
              </a:uFill>
              <a:latin typeface="Arial"/>
            </a:endParaRPr>
          </a:p>
        </p:txBody>
      </p:sp>
      <p:sp>
        <p:nvSpPr>
          <p:cNvPr id="19" name="PlaceHolder 2"/>
          <p:cNvSpPr>
            <a:spLocks noGrp="1"/>
          </p:cNvSpPr>
          <p:nvPr>
            <p:ph type="body"/>
          </p:nvPr>
        </p:nvSpPr>
        <p:spPr>
          <a:xfrm>
            <a:off x="233640" y="1152360"/>
            <a:ext cx="3117960" cy="341640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20" name="PlaceHolder 3"/>
          <p:cNvSpPr>
            <a:spLocks noGrp="1"/>
          </p:cNvSpPr>
          <p:nvPr>
            <p:ph type="body"/>
          </p:nvPr>
        </p:nvSpPr>
        <p:spPr>
          <a:xfrm>
            <a:off x="3507840" y="1152360"/>
            <a:ext cx="311796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21" name="PlaceHolder 4"/>
          <p:cNvSpPr>
            <a:spLocks noGrp="1"/>
          </p:cNvSpPr>
          <p:nvPr>
            <p:ph type="body"/>
          </p:nvPr>
        </p:nvSpPr>
        <p:spPr>
          <a:xfrm>
            <a:off x="3507840" y="2936880"/>
            <a:ext cx="311796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233640" y="444960"/>
            <a:ext cx="6390000" cy="572400"/>
          </a:xfrm>
          <a:prstGeom prst="rect">
            <a:avLst/>
          </a:prstGeom>
        </p:spPr>
        <p:txBody>
          <a:bodyPr lIns="0" tIns="0" rIns="0" bIns="0" anchor="ctr"/>
          <a:lstStyle/>
          <a:p>
            <a:endParaRPr lang="fr-FR" sz="1400" b="0" strike="noStrike" spc="-1">
              <a:solidFill>
                <a:srgbClr val="000000"/>
              </a:solidFill>
              <a:uFill>
                <a:solidFill>
                  <a:srgbClr val="FFFFFF"/>
                </a:solidFill>
              </a:uFill>
              <a:latin typeface="Arial"/>
            </a:endParaRPr>
          </a:p>
        </p:txBody>
      </p:sp>
      <p:sp>
        <p:nvSpPr>
          <p:cNvPr id="23" name="PlaceHolder 2"/>
          <p:cNvSpPr>
            <a:spLocks noGrp="1"/>
          </p:cNvSpPr>
          <p:nvPr>
            <p:ph type="body"/>
          </p:nvPr>
        </p:nvSpPr>
        <p:spPr>
          <a:xfrm>
            <a:off x="233640" y="1152360"/>
            <a:ext cx="311796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24" name="PlaceHolder 3"/>
          <p:cNvSpPr>
            <a:spLocks noGrp="1"/>
          </p:cNvSpPr>
          <p:nvPr>
            <p:ph type="body"/>
          </p:nvPr>
        </p:nvSpPr>
        <p:spPr>
          <a:xfrm>
            <a:off x="3507840" y="1152360"/>
            <a:ext cx="311796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
        <p:nvSpPr>
          <p:cNvPr id="25" name="PlaceHolder 4"/>
          <p:cNvSpPr>
            <a:spLocks noGrp="1"/>
          </p:cNvSpPr>
          <p:nvPr>
            <p:ph type="body"/>
          </p:nvPr>
        </p:nvSpPr>
        <p:spPr>
          <a:xfrm>
            <a:off x="233640" y="2936880"/>
            <a:ext cx="6390000" cy="1629360"/>
          </a:xfrm>
          <a:prstGeom prst="rect">
            <a:avLst/>
          </a:prstGeom>
        </p:spPr>
        <p:txBody>
          <a:bodyPr lIns="0" tIns="0" rIns="0" bIns="0"/>
          <a:lstStyle/>
          <a:p>
            <a:endParaRPr lang="fr-FR" sz="2100" b="0" strike="noStrike" spc="-1">
              <a:solidFill>
                <a:srgbClr val="000000"/>
              </a:solidFill>
              <a:uFill>
                <a:solidFill>
                  <a:srgbClr val="FFFFFF"/>
                </a:solidFill>
              </a:u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514440" y="841680"/>
            <a:ext cx="5829120" cy="1790640"/>
          </a:xfrm>
          <a:prstGeom prst="rect">
            <a:avLst/>
          </a:prstGeom>
        </p:spPr>
        <p:txBody>
          <a:bodyPr anchor="b"/>
          <a:lstStyle/>
          <a:p>
            <a:pPr algn="ctr">
              <a:lnSpc>
                <a:spcPct val="100000"/>
              </a:lnSpc>
            </a:pPr>
            <a:r>
              <a:rPr lang="fr-FR" sz="4500" b="0" strike="noStrike" spc="-1">
                <a:solidFill>
                  <a:srgbClr val="000000"/>
                </a:solidFill>
                <a:uFill>
                  <a:solidFill>
                    <a:srgbClr val="FFFFFF"/>
                  </a:solidFill>
                </a:uFill>
                <a:latin typeface="Calibri Light"/>
              </a:rPr>
              <a:t>Modifiez le style du titre</a:t>
            </a:r>
            <a:endParaRPr lang="fr-FR" sz="1400" b="0" strike="noStrike" spc="-1">
              <a:solidFill>
                <a:srgbClr val="000000"/>
              </a:solidFill>
              <a:uFill>
                <a:solidFill>
                  <a:srgbClr val="FFFFFF"/>
                </a:solidFill>
              </a:uFill>
              <a:latin typeface="Arial"/>
            </a:endParaRPr>
          </a:p>
        </p:txBody>
      </p:sp>
      <p:sp>
        <p:nvSpPr>
          <p:cNvPr id="6" name="PlaceHolder 2"/>
          <p:cNvSpPr>
            <a:spLocks noGrp="1"/>
          </p:cNvSpPr>
          <p:nvPr>
            <p:ph type="dt"/>
          </p:nvPr>
        </p:nvSpPr>
        <p:spPr>
          <a:xfrm>
            <a:off x="471600" y="4767480"/>
            <a:ext cx="1542600" cy="273600"/>
          </a:xfrm>
          <a:prstGeom prst="rect">
            <a:avLst/>
          </a:prstGeom>
        </p:spPr>
        <p:txBody>
          <a:bodyPr anchor="ctr"/>
          <a:lstStyle/>
          <a:p>
            <a:pPr>
              <a:lnSpc>
                <a:spcPct val="100000"/>
              </a:lnSpc>
            </a:pPr>
            <a:r>
              <a:rPr lang="fr-FR" sz="900" b="0" strike="noStrike" spc="-1">
                <a:solidFill>
                  <a:srgbClr val="8B8B8B"/>
                </a:solidFill>
                <a:uFill>
                  <a:solidFill>
                    <a:srgbClr val="FFFFFF"/>
                  </a:solidFill>
                </a:uFill>
                <a:latin typeface="Arial"/>
                <a:ea typeface="Arial"/>
              </a:rPr>
              <a:t>20/11/2019</a:t>
            </a:r>
            <a:endParaRPr lang="fr-FR" sz="900" b="0" strike="noStrike" spc="-1">
              <a:solidFill>
                <a:srgbClr val="000000"/>
              </a:solidFill>
              <a:uFill>
                <a:solidFill>
                  <a:srgbClr val="FFFFFF"/>
                </a:solidFill>
              </a:uFill>
              <a:latin typeface="Times New Roman"/>
            </a:endParaRPr>
          </a:p>
        </p:txBody>
      </p:sp>
      <p:sp>
        <p:nvSpPr>
          <p:cNvPr id="2" name="PlaceHolder 3"/>
          <p:cNvSpPr>
            <a:spLocks noGrp="1"/>
          </p:cNvSpPr>
          <p:nvPr>
            <p:ph type="ftr"/>
          </p:nvPr>
        </p:nvSpPr>
        <p:spPr>
          <a:xfrm>
            <a:off x="2271600" y="4767480"/>
            <a:ext cx="2314080" cy="273600"/>
          </a:xfrm>
          <a:prstGeom prst="rect">
            <a:avLst/>
          </a:prstGeom>
        </p:spPr>
        <p:txBody>
          <a:bodyPr anchor="ctr"/>
          <a:lstStyle/>
          <a:p>
            <a:endParaRPr lang="fr-FR" sz="2400" b="0" strike="noStrike" spc="-1">
              <a:solidFill>
                <a:srgbClr val="000000"/>
              </a:solidFill>
              <a:uFill>
                <a:solidFill>
                  <a:srgbClr val="FFFFFF"/>
                </a:solidFill>
              </a:uFill>
              <a:latin typeface="Times New Roman"/>
            </a:endParaRPr>
          </a:p>
        </p:txBody>
      </p:sp>
      <p:sp>
        <p:nvSpPr>
          <p:cNvPr id="3" name="PlaceHolder 4"/>
          <p:cNvSpPr>
            <a:spLocks noGrp="1"/>
          </p:cNvSpPr>
          <p:nvPr>
            <p:ph type="sldNum"/>
          </p:nvPr>
        </p:nvSpPr>
        <p:spPr>
          <a:xfrm>
            <a:off x="4843440" y="4767480"/>
            <a:ext cx="1542600" cy="273600"/>
          </a:xfrm>
          <a:prstGeom prst="rect">
            <a:avLst/>
          </a:prstGeom>
        </p:spPr>
        <p:txBody>
          <a:bodyPr anchor="ctr"/>
          <a:lstStyle/>
          <a:p>
            <a:pPr algn="r">
              <a:lnSpc>
                <a:spcPct val="100000"/>
              </a:lnSpc>
            </a:pPr>
            <a:fld id="{D38F3CB5-69AD-46F8-87DA-2820436DFAB9}" type="slidenum">
              <a:rPr lang="fr-FR" sz="900" b="0" strike="noStrike" spc="-1">
                <a:solidFill>
                  <a:srgbClr val="8B8B8B"/>
                </a:solidFill>
                <a:uFill>
                  <a:solidFill>
                    <a:srgbClr val="FFFFFF"/>
                  </a:solidFill>
                </a:uFill>
                <a:latin typeface="Arial"/>
                <a:ea typeface="Arial"/>
              </a:rPr>
              <a:t>‹N°›</a:t>
            </a:fld>
            <a:endParaRPr lang="fr-FR" sz="900" b="0" strike="noStrike" spc="-1">
              <a:solidFill>
                <a:srgbClr val="000000"/>
              </a:solidFill>
              <a:uFill>
                <a:solidFill>
                  <a:srgbClr val="FFFFFF"/>
                </a:solidFill>
              </a:uFill>
              <a:latin typeface="Times New Roman"/>
            </a:endParaRPr>
          </a:p>
        </p:txBody>
      </p:sp>
      <p:sp>
        <p:nvSpPr>
          <p:cNvPr id="4" name="PlaceHolder 5"/>
          <p:cNvSpPr>
            <a:spLocks noGrp="1"/>
          </p:cNvSpPr>
          <p:nvPr>
            <p:ph type="body"/>
          </p:nvPr>
        </p:nvSpPr>
        <p:spPr>
          <a:xfrm>
            <a:off x="342720" y="1203480"/>
            <a:ext cx="6171840" cy="2983320"/>
          </a:xfrm>
          <a:prstGeom prst="rect">
            <a:avLst/>
          </a:prstGeom>
        </p:spPr>
        <p:txBody>
          <a:bodyPr lIns="0" tIns="0" rIns="0" bIns="0"/>
          <a:lstStyle/>
          <a:p>
            <a:pPr marL="432000" indent="-324000">
              <a:buClr>
                <a:srgbClr val="000000"/>
              </a:buClr>
              <a:buSzPct val="45000"/>
              <a:buFont typeface="Wingdings" charset="2"/>
              <a:buChar char=""/>
            </a:pPr>
            <a:r>
              <a:rPr lang="fr-FR" sz="2100" b="0" strike="noStrike" spc="-1">
                <a:solidFill>
                  <a:srgbClr val="000000"/>
                </a:solidFill>
                <a:uFill>
                  <a:solidFill>
                    <a:srgbClr val="FFFFFF"/>
                  </a:solidFill>
                </a:uFill>
                <a:latin typeface="Calibri"/>
              </a:rPr>
              <a:t>Cliquez pour éditer le format du plan de texte</a:t>
            </a:r>
          </a:p>
          <a:p>
            <a:pPr marL="864000" lvl="1" indent="-324000">
              <a:buClr>
                <a:srgbClr val="000000"/>
              </a:buClr>
              <a:buSzPct val="75000"/>
              <a:buFont typeface="Symbol" charset="2"/>
              <a:buChar char=""/>
            </a:pPr>
            <a:r>
              <a:rPr lang="fr-FR" sz="1500" b="0" strike="noStrike" spc="-1">
                <a:solidFill>
                  <a:srgbClr val="000000"/>
                </a:solidFill>
                <a:uFill>
                  <a:solidFill>
                    <a:srgbClr val="FFFFFF"/>
                  </a:solidFill>
                </a:uFill>
                <a:latin typeface="Calibri"/>
              </a:rPr>
              <a:t>Second niveau de plan</a:t>
            </a:r>
          </a:p>
          <a:p>
            <a:pPr marL="1296000" lvl="2" indent="-288000">
              <a:buClr>
                <a:srgbClr val="000000"/>
              </a:buClr>
              <a:buSzPct val="45000"/>
              <a:buFont typeface="Wingdings" charset="2"/>
              <a:buChar char=""/>
            </a:pPr>
            <a:r>
              <a:rPr lang="fr-FR" sz="1350" b="0" strike="noStrike" spc="-1">
                <a:solidFill>
                  <a:srgbClr val="000000"/>
                </a:solidFill>
                <a:uFill>
                  <a:solidFill>
                    <a:srgbClr val="FFFFFF"/>
                  </a:solidFill>
                </a:uFill>
                <a:latin typeface="Calibri"/>
              </a:rPr>
              <a:t>Troisième niveau de plan</a:t>
            </a:r>
          </a:p>
          <a:p>
            <a:pPr marL="1728000" lvl="3" indent="-216000">
              <a:buClr>
                <a:srgbClr val="000000"/>
              </a:buClr>
              <a:buSzPct val="75000"/>
              <a:buFont typeface="Symbol" charset="2"/>
              <a:buChar char=""/>
            </a:pPr>
            <a:r>
              <a:rPr lang="fr-FR" sz="1350" b="0" strike="noStrike" spc="-1">
                <a:solidFill>
                  <a:srgbClr val="000000"/>
                </a:solidFill>
                <a:uFill>
                  <a:solidFill>
                    <a:srgbClr val="FFFFFF"/>
                  </a:solidFill>
                </a:uFill>
                <a:latin typeface="Calibri"/>
              </a:rPr>
              <a:t>Quatrième niveau de plan</a:t>
            </a:r>
          </a:p>
          <a:p>
            <a:pPr marL="2160000" lvl="4" indent="-216000">
              <a:buClr>
                <a:srgbClr val="000000"/>
              </a:buClr>
              <a:buSzPct val="45000"/>
              <a:buFont typeface="Wingdings" charset="2"/>
              <a:buChar char=""/>
            </a:pPr>
            <a:r>
              <a:rPr lang="fr-FR" sz="2000" b="0" strike="noStrike" spc="-1">
                <a:solidFill>
                  <a:srgbClr val="000000"/>
                </a:solidFill>
                <a:uFill>
                  <a:solidFill>
                    <a:srgbClr val="FFFFFF"/>
                  </a:solidFill>
                </a:uFill>
                <a:latin typeface="Calibri"/>
              </a:rPr>
              <a:t>Cinquième niveau de plan</a:t>
            </a:r>
          </a:p>
          <a:p>
            <a:pPr marL="2592000" lvl="5" indent="-216000">
              <a:buClr>
                <a:srgbClr val="000000"/>
              </a:buClr>
              <a:buSzPct val="45000"/>
              <a:buFont typeface="Wingdings" charset="2"/>
              <a:buChar char=""/>
            </a:pPr>
            <a:r>
              <a:rPr lang="fr-FR" sz="2000" b="0" strike="noStrike" spc="-1">
                <a:solidFill>
                  <a:srgbClr val="000000"/>
                </a:solidFill>
                <a:uFill>
                  <a:solidFill>
                    <a:srgbClr val="FFFFFF"/>
                  </a:solidFill>
                </a:uFill>
                <a:latin typeface="Calibri"/>
              </a:rPr>
              <a:t>Sixième niveau de plan</a:t>
            </a:r>
          </a:p>
          <a:p>
            <a:pPr marL="3024000" lvl="6" indent="-216000">
              <a:buClr>
                <a:srgbClr val="000000"/>
              </a:buClr>
              <a:buSzPct val="45000"/>
              <a:buFont typeface="Wingdings" charset="2"/>
              <a:buChar char=""/>
            </a:pPr>
            <a:r>
              <a:rPr lang="fr-FR" sz="2000" b="0" strike="noStrike" spc="-1">
                <a:solidFill>
                  <a:srgbClr val="000000"/>
                </a:solidFill>
                <a:uFill>
                  <a:solidFill>
                    <a:srgbClr val="FFFFFF"/>
                  </a:solidFill>
                </a:u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233640" y="444960"/>
            <a:ext cx="6390000" cy="572400"/>
          </a:xfrm>
          <a:prstGeom prst="rect">
            <a:avLst/>
          </a:prstGeom>
        </p:spPr>
        <p:txBody>
          <a:bodyPr tIns="91440" bIns="91440"/>
          <a:lstStyle/>
          <a:p>
            <a:endParaRPr lang="fr-FR" sz="1400" b="0" strike="noStrike" spc="-1">
              <a:solidFill>
                <a:srgbClr val="000000"/>
              </a:solidFill>
              <a:uFill>
                <a:solidFill>
                  <a:srgbClr val="FFFFFF"/>
                </a:solidFill>
              </a:uFill>
              <a:latin typeface="Arial"/>
            </a:endParaRPr>
          </a:p>
        </p:txBody>
      </p:sp>
      <p:sp>
        <p:nvSpPr>
          <p:cNvPr id="40" name="PlaceHolder 2"/>
          <p:cNvSpPr>
            <a:spLocks noGrp="1"/>
          </p:cNvSpPr>
          <p:nvPr>
            <p:ph type="body"/>
          </p:nvPr>
        </p:nvSpPr>
        <p:spPr>
          <a:xfrm>
            <a:off x="233640" y="1152360"/>
            <a:ext cx="6390000" cy="3416400"/>
          </a:xfrm>
          <a:prstGeom prst="rect">
            <a:avLst/>
          </a:prstGeom>
        </p:spPr>
        <p:txBody>
          <a:bodyPr lIns="0" tIns="0" rIns="0" bIns="0"/>
          <a:lstStyle/>
          <a:p>
            <a:pPr marL="432000" indent="-324000">
              <a:buClr>
                <a:srgbClr val="000000"/>
              </a:buClr>
              <a:buSzPct val="45000"/>
              <a:buFont typeface="Wingdings" charset="2"/>
              <a:buChar char=""/>
            </a:pPr>
            <a:r>
              <a:rPr lang="fr-FR" sz="2100" b="0" strike="noStrike" spc="-1">
                <a:solidFill>
                  <a:srgbClr val="000000"/>
                </a:solidFill>
                <a:uFill>
                  <a:solidFill>
                    <a:srgbClr val="FFFFFF"/>
                  </a:solidFill>
                </a:uFill>
                <a:latin typeface="Calibri"/>
              </a:rPr>
              <a:t>Cliquez pour éditer le format du plan de texte</a:t>
            </a:r>
          </a:p>
          <a:p>
            <a:pPr marL="864000" lvl="1" indent="-324000">
              <a:buClr>
                <a:srgbClr val="000000"/>
              </a:buClr>
              <a:buSzPct val="75000"/>
              <a:buFont typeface="Symbol" charset="2"/>
              <a:buChar char=""/>
            </a:pPr>
            <a:r>
              <a:rPr lang="fr-FR" sz="1500" b="0" strike="noStrike" spc="-1">
                <a:solidFill>
                  <a:srgbClr val="000000"/>
                </a:solidFill>
                <a:uFill>
                  <a:solidFill>
                    <a:srgbClr val="FFFFFF"/>
                  </a:solidFill>
                </a:uFill>
                <a:latin typeface="Calibri"/>
              </a:rPr>
              <a:t>Second niveau de plan</a:t>
            </a:r>
          </a:p>
          <a:p>
            <a:pPr marL="1296000" lvl="2" indent="-288000">
              <a:buClr>
                <a:srgbClr val="000000"/>
              </a:buClr>
              <a:buSzPct val="45000"/>
              <a:buFont typeface="Wingdings" charset="2"/>
              <a:buChar char=""/>
            </a:pPr>
            <a:r>
              <a:rPr lang="fr-FR" sz="1350" b="0" strike="noStrike" spc="-1">
                <a:solidFill>
                  <a:srgbClr val="000000"/>
                </a:solidFill>
                <a:uFill>
                  <a:solidFill>
                    <a:srgbClr val="FFFFFF"/>
                  </a:solidFill>
                </a:uFill>
                <a:latin typeface="Calibri"/>
              </a:rPr>
              <a:t>Troisième niveau de plan</a:t>
            </a:r>
          </a:p>
          <a:p>
            <a:pPr marL="1728000" lvl="3" indent="-216000">
              <a:buClr>
                <a:srgbClr val="000000"/>
              </a:buClr>
              <a:buSzPct val="75000"/>
              <a:buFont typeface="Symbol" charset="2"/>
              <a:buChar char=""/>
            </a:pPr>
            <a:r>
              <a:rPr lang="fr-FR" sz="1350" b="0" strike="noStrike" spc="-1">
                <a:solidFill>
                  <a:srgbClr val="000000"/>
                </a:solidFill>
                <a:uFill>
                  <a:solidFill>
                    <a:srgbClr val="FFFFFF"/>
                  </a:solidFill>
                </a:uFill>
                <a:latin typeface="Calibri"/>
              </a:rPr>
              <a:t>Quatrième niveau de plan</a:t>
            </a:r>
          </a:p>
          <a:p>
            <a:pPr marL="2160000" lvl="4" indent="-216000">
              <a:buClr>
                <a:srgbClr val="000000"/>
              </a:buClr>
              <a:buSzPct val="45000"/>
              <a:buFont typeface="Wingdings" charset="2"/>
              <a:buChar char=""/>
            </a:pPr>
            <a:r>
              <a:rPr lang="fr-FR" sz="2000" b="0" strike="noStrike" spc="-1">
                <a:solidFill>
                  <a:srgbClr val="000000"/>
                </a:solidFill>
                <a:uFill>
                  <a:solidFill>
                    <a:srgbClr val="FFFFFF"/>
                  </a:solidFill>
                </a:uFill>
                <a:latin typeface="Calibri"/>
              </a:rPr>
              <a:t>Cinquième niveau de plan</a:t>
            </a:r>
          </a:p>
          <a:p>
            <a:pPr marL="2592000" lvl="5" indent="-216000">
              <a:buClr>
                <a:srgbClr val="000000"/>
              </a:buClr>
              <a:buSzPct val="45000"/>
              <a:buFont typeface="Wingdings" charset="2"/>
              <a:buChar char=""/>
            </a:pPr>
            <a:r>
              <a:rPr lang="fr-FR" sz="2000" b="0" strike="noStrike" spc="-1">
                <a:solidFill>
                  <a:srgbClr val="000000"/>
                </a:solidFill>
                <a:uFill>
                  <a:solidFill>
                    <a:srgbClr val="FFFFFF"/>
                  </a:solidFill>
                </a:uFill>
                <a:latin typeface="Calibri"/>
              </a:rPr>
              <a:t>Sixième niveau de plan</a:t>
            </a:r>
          </a:p>
          <a:p>
            <a:pPr marL="3024000" lvl="6" indent="-216000">
              <a:buClr>
                <a:srgbClr val="000000"/>
              </a:buClr>
              <a:buSzPct val="45000"/>
              <a:buFont typeface="Wingdings" charset="2"/>
              <a:buChar char=""/>
            </a:pPr>
            <a:r>
              <a:rPr lang="fr-FR" sz="2000" b="0" strike="noStrike" spc="-1">
                <a:solidFill>
                  <a:srgbClr val="000000"/>
                </a:solidFill>
                <a:uFill>
                  <a:solidFill>
                    <a:srgbClr val="FFFFFF"/>
                  </a:solidFill>
                </a:uFill>
                <a:latin typeface="Calibri"/>
              </a:rPr>
              <a:t>Septième niveau de plan</a:t>
            </a:r>
          </a:p>
        </p:txBody>
      </p:sp>
      <p:sp>
        <p:nvSpPr>
          <p:cNvPr id="41" name="PlaceHolder 3"/>
          <p:cNvSpPr>
            <a:spLocks noGrp="1"/>
          </p:cNvSpPr>
          <p:nvPr>
            <p:ph type="sldNum"/>
          </p:nvPr>
        </p:nvSpPr>
        <p:spPr>
          <a:xfrm>
            <a:off x="6354360" y="4663440"/>
            <a:ext cx="411120" cy="393120"/>
          </a:xfrm>
          <a:prstGeom prst="rect">
            <a:avLst/>
          </a:prstGeom>
        </p:spPr>
        <p:txBody>
          <a:bodyPr tIns="91440" bIns="91440" anchor="ctr"/>
          <a:lstStyle/>
          <a:p>
            <a:pPr algn="r">
              <a:lnSpc>
                <a:spcPct val="100000"/>
              </a:lnSpc>
            </a:pPr>
            <a:fld id="{B3D72519-D148-43DA-B94F-D8A885E4F05B}" type="slidenum">
              <a:rPr lang="fr-FR" sz="900" b="0" strike="noStrike" spc="-1">
                <a:solidFill>
                  <a:srgbClr val="8B8B8B"/>
                </a:solidFill>
                <a:uFill>
                  <a:solidFill>
                    <a:srgbClr val="FFFFFF"/>
                  </a:solidFill>
                </a:uFill>
                <a:latin typeface="Arial"/>
                <a:ea typeface="Arial"/>
              </a:rPr>
              <a:t>‹N°›</a:t>
            </a:fld>
            <a:endParaRPr lang="fr-FR" sz="9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Image 80"/>
          <p:cNvPicPr/>
          <p:nvPr/>
        </p:nvPicPr>
        <p:blipFill>
          <a:blip r:embed="rId2"/>
          <a:stretch/>
        </p:blipFill>
        <p:spPr>
          <a:xfrm>
            <a:off x="0" y="1510765"/>
            <a:ext cx="2806742" cy="2935238"/>
          </a:xfrm>
          <a:prstGeom prst="rect">
            <a:avLst/>
          </a:prstGeom>
          <a:ln>
            <a:noFill/>
          </a:ln>
        </p:spPr>
      </p:pic>
      <p:sp>
        <p:nvSpPr>
          <p:cNvPr id="82" name="TextShape 1"/>
          <p:cNvSpPr txBox="1"/>
          <p:nvPr/>
        </p:nvSpPr>
        <p:spPr>
          <a:xfrm>
            <a:off x="1080000" y="-311400"/>
            <a:ext cx="4634640" cy="694272"/>
          </a:xfrm>
          <a:prstGeom prst="rect">
            <a:avLst/>
          </a:prstGeom>
          <a:noFill/>
          <a:ln>
            <a:noFill/>
          </a:ln>
        </p:spPr>
        <p:txBody>
          <a:bodyPr lIns="0" tIns="0" rIns="0" bIns="0" anchor="ctr"/>
          <a:lstStyle/>
          <a:p>
            <a:pPr algn="ctr">
              <a:lnSpc>
                <a:spcPct val="150000"/>
              </a:lnSpc>
            </a:pPr>
            <a:r>
              <a:rPr lang="fr-FR" sz="2800" b="1"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a:t>
            </a:r>
            <a:r>
              <a:rPr lang="fr-FR" sz="28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a:t>
            </a:r>
            <a:endParaRPr lang="fr-FR" sz="1400" b="1"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83" name="TextShape 2"/>
          <p:cNvSpPr txBox="1"/>
          <p:nvPr/>
        </p:nvSpPr>
        <p:spPr>
          <a:xfrm>
            <a:off x="1143360" y="20015"/>
            <a:ext cx="4634640" cy="362857"/>
          </a:xfrm>
          <a:prstGeom prst="rect">
            <a:avLst/>
          </a:prstGeom>
          <a:noFill/>
          <a:ln>
            <a:noFill/>
          </a:ln>
        </p:spPr>
        <p:txBody>
          <a:bodyPr lIns="0" tIns="0" rIns="0" bIns="0" anchor="ctr"/>
          <a:lstStyle/>
          <a:p>
            <a:pPr algn="ctr">
              <a:lnSpc>
                <a:spcPct val="100000"/>
              </a:lnSpc>
            </a:pPr>
            <a:r>
              <a:rPr lang="fr-FR" sz="12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PROJET POP | Pastoralisme et Ours dans les Pyrénées </a:t>
            </a:r>
            <a:endParaRPr lang="fr-FR" sz="1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2" name="Graphique 9">
            <a:extLst>
              <a:ext uri="{FF2B5EF4-FFF2-40B4-BE49-F238E27FC236}">
                <a16:creationId xmlns:a16="http://schemas.microsoft.com/office/drawing/2014/main" xmlns="" id="{849F1EBF-7B3D-441F-B6AE-2427AD607EC6}"/>
              </a:ext>
            </a:extLst>
          </p:cNvPr>
          <p:cNvSpPr/>
          <p:nvPr/>
        </p:nvSpPr>
        <p:spPr>
          <a:xfrm>
            <a:off x="0" y="4424363"/>
            <a:ext cx="6862521" cy="720725"/>
          </a:xfrm>
          <a:custGeom>
            <a:avLst/>
            <a:gdLst>
              <a:gd name="connsiteX0" fmla="*/ 0 w 8391521"/>
              <a:gd name="connsiteY0" fmla="*/ 0 h 791210"/>
              <a:gd name="connsiteX1" fmla="*/ 8391742 w 8391521"/>
              <a:gd name="connsiteY1" fmla="*/ 0 h 791210"/>
              <a:gd name="connsiteX2" fmla="*/ 8391742 w 8391521"/>
              <a:gd name="connsiteY2" fmla="*/ 791389 h 791210"/>
              <a:gd name="connsiteX3" fmla="*/ 0 w 8391521"/>
              <a:gd name="connsiteY3" fmla="*/ 791389 h 791210"/>
            </a:gdLst>
            <a:ahLst/>
            <a:cxnLst>
              <a:cxn ang="0">
                <a:pos x="connsiteX0" y="connsiteY0"/>
              </a:cxn>
              <a:cxn ang="0">
                <a:pos x="connsiteX1" y="connsiteY1"/>
              </a:cxn>
              <a:cxn ang="0">
                <a:pos x="connsiteX2" y="connsiteY2"/>
              </a:cxn>
              <a:cxn ang="0">
                <a:pos x="connsiteX3" y="connsiteY3"/>
              </a:cxn>
            </a:cxnLst>
            <a:rect l="l" t="t" r="r" b="b"/>
            <a:pathLst>
              <a:path w="8391521" h="791210">
                <a:moveTo>
                  <a:pt x="0" y="0"/>
                </a:moveTo>
                <a:lnTo>
                  <a:pt x="8391742" y="0"/>
                </a:lnTo>
                <a:lnTo>
                  <a:pt x="8391742" y="791389"/>
                </a:lnTo>
                <a:lnTo>
                  <a:pt x="0" y="791389"/>
                </a:lnTo>
                <a:close/>
              </a:path>
            </a:pathLst>
          </a:custGeom>
          <a:solidFill>
            <a:srgbClr val="421E10">
              <a:alpha val="84000"/>
            </a:srgbClr>
          </a:solidFill>
          <a:ln w="8311" cap="flat">
            <a:noFill/>
            <a:prstDash val="solid"/>
            <a:miter/>
          </a:ln>
        </p:spPr>
        <p:txBody>
          <a:bodyPr rtlCol="0" anchor="ctr"/>
          <a:lstStyle/>
          <a:p>
            <a:endParaRPr lang="fr-FR"/>
          </a:p>
        </p:txBody>
      </p:sp>
      <p:pic>
        <p:nvPicPr>
          <p:cNvPr id="8" name="image3.png">
            <a:extLst>
              <a:ext uri="{FF2B5EF4-FFF2-40B4-BE49-F238E27FC236}">
                <a16:creationId xmlns:a16="http://schemas.microsoft.com/office/drawing/2014/main" xmlns="" id="{5101C871-45FA-47A8-B191-DF5A0BD7D096}"/>
              </a:ext>
            </a:extLst>
          </p:cNvPr>
          <p:cNvPicPr/>
          <p:nvPr/>
        </p:nvPicPr>
        <p:blipFill>
          <a:blip r:embed="rId3">
            <a:biLevel thresh="25000"/>
          </a:blip>
          <a:srcRect l="4805" t="6466" r="6735"/>
          <a:stretch/>
        </p:blipFill>
        <p:spPr>
          <a:xfrm>
            <a:off x="4451868" y="4425614"/>
            <a:ext cx="803018" cy="720725"/>
          </a:xfrm>
          <a:prstGeom prst="rect">
            <a:avLst/>
          </a:prstGeom>
          <a:ln>
            <a:noFill/>
          </a:ln>
        </p:spPr>
      </p:pic>
      <p:pic>
        <p:nvPicPr>
          <p:cNvPr id="6" name="Image 5">
            <a:extLst>
              <a:ext uri="{FF2B5EF4-FFF2-40B4-BE49-F238E27FC236}">
                <a16:creationId xmlns:a16="http://schemas.microsoft.com/office/drawing/2014/main" xmlns="" id="{9016A981-73DF-472C-9DD6-6E477AD2FC59}"/>
              </a:ext>
            </a:extLst>
          </p:cNvPr>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5385710" y="4503563"/>
            <a:ext cx="657860" cy="543560"/>
          </a:xfrm>
          <a:prstGeom prst="rect">
            <a:avLst/>
          </a:prstGeom>
          <a:noFill/>
          <a:ln>
            <a:noFill/>
          </a:ln>
        </p:spPr>
      </p:pic>
      <p:sp>
        <p:nvSpPr>
          <p:cNvPr id="9" name="TextShape 1">
            <a:extLst>
              <a:ext uri="{FF2B5EF4-FFF2-40B4-BE49-F238E27FC236}">
                <a16:creationId xmlns:a16="http://schemas.microsoft.com/office/drawing/2014/main" xmlns="" id="{5A88F81C-8AA1-4BA5-A214-ED939CBAA8DE}"/>
              </a:ext>
            </a:extLst>
          </p:cNvPr>
          <p:cNvSpPr txBox="1"/>
          <p:nvPr/>
        </p:nvSpPr>
        <p:spPr>
          <a:xfrm>
            <a:off x="2806742" y="1983864"/>
            <a:ext cx="4634640" cy="1967400"/>
          </a:xfrm>
          <a:prstGeom prst="rect">
            <a:avLst/>
          </a:prstGeom>
          <a:noFill/>
          <a:ln>
            <a:noFill/>
          </a:ln>
        </p:spPr>
        <p:txBody>
          <a:bodyPr lIns="0" tIns="0" rIns="0" bIns="0" anchor="ctr"/>
          <a:lstStyle/>
          <a:p>
            <a:pPr algn="ctr">
              <a:lnSpc>
                <a:spcPct val="100000"/>
              </a:lnSpc>
            </a:pPr>
            <a:r>
              <a:rPr lang="fr-FR" sz="1400" strike="noStrike" spc="-1" dirty="0" smtClean="0">
                <a:solidFill>
                  <a:srgbClr val="000000"/>
                </a:solidFill>
                <a:uFill>
                  <a:solidFill>
                    <a:srgbClr val="FFFFFF"/>
                  </a:solidFill>
                </a:uFill>
                <a:latin typeface="Yu Gothic UI Light" panose="020B0300000000000000" pitchFamily="34" charset="-128"/>
                <a:ea typeface="Yu Gothic UI Light" panose="020B0300000000000000" pitchFamily="34" charset="-128"/>
              </a:rPr>
              <a:t>Toulouse, le 3 décembre </a:t>
            </a:r>
            <a:r>
              <a:rPr lang="fr-FR" sz="1400" spc="-1" dirty="0" smtClean="0">
                <a:solidFill>
                  <a:srgbClr val="000000"/>
                </a:solidFill>
                <a:uFill>
                  <a:solidFill>
                    <a:srgbClr val="FFFFFF"/>
                  </a:solidFill>
                </a:uFill>
                <a:latin typeface="Yu Gothic UI Light" panose="020B0300000000000000" pitchFamily="34" charset="-128"/>
                <a:ea typeface="Yu Gothic UI Light" panose="020B0300000000000000" pitchFamily="34" charset="-128"/>
              </a:rPr>
              <a:t>2019</a:t>
            </a:r>
            <a:endParaRPr lang="fr-FR" sz="90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3" name="Rectangle 2">
            <a:extLst>
              <a:ext uri="{FF2B5EF4-FFF2-40B4-BE49-F238E27FC236}">
                <a16:creationId xmlns:a16="http://schemas.microsoft.com/office/drawing/2014/main" xmlns="" id="{79E04ECB-A3AC-401E-915C-BE93EE790FED}"/>
              </a:ext>
            </a:extLst>
          </p:cNvPr>
          <p:cNvSpPr/>
          <p:nvPr/>
        </p:nvSpPr>
        <p:spPr>
          <a:xfrm>
            <a:off x="1229281" y="766469"/>
            <a:ext cx="4814289" cy="871970"/>
          </a:xfrm>
          <a:prstGeom prst="rect">
            <a:avLst/>
          </a:prstGeom>
        </p:spPr>
        <p:txBody>
          <a:bodyPr wrap="square">
            <a:spAutoFit/>
          </a:bodyPr>
          <a:lstStyle/>
          <a:p>
            <a:pPr>
              <a:lnSpc>
                <a:spcPct val="150000"/>
              </a:lnSpc>
            </a:pPr>
            <a:r>
              <a:rPr lang="fr-FR" b="1"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ESTIVE EN PARTAGE :  INTERACTIONS ENTRE OURS ET PASTORALISME DANS LES PYRÉNÉES </a:t>
            </a:r>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D1827F84-5FFD-4A25-AAE1-B152CC12578E}"/>
              </a:ext>
            </a:extLst>
          </p:cNvPr>
          <p:cNvPicPr>
            <a:picLocks noChangeAspect="1"/>
          </p:cNvPicPr>
          <p:nvPr/>
        </p:nvPicPr>
        <p:blipFill>
          <a:blip r:embed="rId2">
            <a:lum/>
            <a:alphaModFix/>
          </a:blip>
          <a:srcRect l="11043" t="23903" r="36428" b="13760"/>
          <a:stretch>
            <a:fillRect/>
          </a:stretch>
        </p:blipFill>
        <p:spPr>
          <a:xfrm>
            <a:off x="58056" y="1064914"/>
            <a:ext cx="4752000" cy="3495599"/>
          </a:xfrm>
          <a:prstGeom prst="rect">
            <a:avLst/>
          </a:prstGeom>
          <a:noFill/>
          <a:ln>
            <a:noFill/>
          </a:ln>
        </p:spPr>
      </p:pic>
      <p:pic>
        <p:nvPicPr>
          <p:cNvPr id="5" name="Image 4">
            <a:extLst>
              <a:ext uri="{FF2B5EF4-FFF2-40B4-BE49-F238E27FC236}">
                <a16:creationId xmlns:a16="http://schemas.microsoft.com/office/drawing/2014/main" xmlns="" id="{5E7E97A9-F9CA-4786-8F6A-995241DFAD90}"/>
              </a:ext>
            </a:extLst>
          </p:cNvPr>
          <p:cNvPicPr>
            <a:picLocks noChangeAspect="1"/>
          </p:cNvPicPr>
          <p:nvPr/>
        </p:nvPicPr>
        <p:blipFill>
          <a:blip r:embed="rId3">
            <a:lum/>
            <a:alphaModFix/>
          </a:blip>
          <a:srcRect/>
          <a:stretch>
            <a:fillRect/>
          </a:stretch>
        </p:blipFill>
        <p:spPr>
          <a:xfrm>
            <a:off x="4810056" y="2000914"/>
            <a:ext cx="1920239" cy="1440000"/>
          </a:xfrm>
          <a:prstGeom prst="rect">
            <a:avLst/>
          </a:prstGeom>
          <a:noFill/>
          <a:ln>
            <a:noFill/>
          </a:ln>
        </p:spPr>
      </p:pic>
      <p:pic>
        <p:nvPicPr>
          <p:cNvPr id="6" name="Image 5">
            <a:extLst>
              <a:ext uri="{FF2B5EF4-FFF2-40B4-BE49-F238E27FC236}">
                <a16:creationId xmlns:a16="http://schemas.microsoft.com/office/drawing/2014/main" xmlns="" id="{591B1108-A6EB-4924-BF6D-B0059D1FDEE7}"/>
              </a:ext>
            </a:extLst>
          </p:cNvPr>
          <p:cNvPicPr>
            <a:picLocks noChangeAspect="1"/>
          </p:cNvPicPr>
          <p:nvPr/>
        </p:nvPicPr>
        <p:blipFill>
          <a:blip r:embed="rId4">
            <a:lum/>
            <a:alphaModFix/>
          </a:blip>
          <a:srcRect/>
          <a:stretch>
            <a:fillRect/>
          </a:stretch>
        </p:blipFill>
        <p:spPr>
          <a:xfrm>
            <a:off x="4810056" y="488914"/>
            <a:ext cx="1920239" cy="1440000"/>
          </a:xfrm>
          <a:prstGeom prst="rect">
            <a:avLst/>
          </a:prstGeom>
          <a:noFill/>
          <a:ln>
            <a:noFill/>
          </a:ln>
        </p:spPr>
      </p:pic>
      <p:sp>
        <p:nvSpPr>
          <p:cNvPr id="7" name="Connecteur droit 6">
            <a:extLst>
              <a:ext uri="{FF2B5EF4-FFF2-40B4-BE49-F238E27FC236}">
                <a16:creationId xmlns:a16="http://schemas.microsoft.com/office/drawing/2014/main" xmlns="" id="{EB6EA356-1D7C-407B-9EF8-E3420E6FF827}"/>
              </a:ext>
            </a:extLst>
          </p:cNvPr>
          <p:cNvSpPr/>
          <p:nvPr/>
        </p:nvSpPr>
        <p:spPr>
          <a:xfrm flipV="1">
            <a:off x="3154056" y="1280914"/>
            <a:ext cx="1656000" cy="792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cap="none">
              <a:ln>
                <a:noFill/>
              </a:ln>
              <a:latin typeface="Liberation Sans" pitchFamily="18"/>
              <a:ea typeface="Noto Sans CJK SC Regular" pitchFamily="2"/>
              <a:cs typeface="FreeSans" pitchFamily="2"/>
            </a:endParaRPr>
          </a:p>
        </p:txBody>
      </p:sp>
      <p:sp>
        <p:nvSpPr>
          <p:cNvPr id="8" name="Connecteur droit 7">
            <a:extLst>
              <a:ext uri="{FF2B5EF4-FFF2-40B4-BE49-F238E27FC236}">
                <a16:creationId xmlns:a16="http://schemas.microsoft.com/office/drawing/2014/main" xmlns="" id="{38FBCBCE-83DF-4FBC-B7B9-2713F3C07626}"/>
              </a:ext>
            </a:extLst>
          </p:cNvPr>
          <p:cNvSpPr/>
          <p:nvPr/>
        </p:nvSpPr>
        <p:spPr>
          <a:xfrm>
            <a:off x="3874056" y="3152914"/>
            <a:ext cx="936000" cy="576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cap="none">
              <a:ln>
                <a:noFill/>
              </a:ln>
              <a:latin typeface="Liberation Sans" pitchFamily="18"/>
              <a:ea typeface="Noto Sans CJK SC Regular" pitchFamily="2"/>
              <a:cs typeface="FreeSans" pitchFamily="2"/>
            </a:endParaRPr>
          </a:p>
        </p:txBody>
      </p:sp>
      <p:sp>
        <p:nvSpPr>
          <p:cNvPr id="9" name="Connecteur droit 8">
            <a:extLst>
              <a:ext uri="{FF2B5EF4-FFF2-40B4-BE49-F238E27FC236}">
                <a16:creationId xmlns:a16="http://schemas.microsoft.com/office/drawing/2014/main" xmlns="" id="{515F403C-A9D4-47E5-8919-D36447F6AB1D}"/>
              </a:ext>
            </a:extLst>
          </p:cNvPr>
          <p:cNvSpPr/>
          <p:nvPr/>
        </p:nvSpPr>
        <p:spPr>
          <a:xfrm>
            <a:off x="3730056" y="2576914"/>
            <a:ext cx="1080000" cy="72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cap="none">
              <a:ln>
                <a:noFill/>
              </a:ln>
              <a:latin typeface="Liberation Sans" pitchFamily="18"/>
              <a:ea typeface="Noto Sans CJK SC Regular" pitchFamily="2"/>
              <a:cs typeface="FreeSans" pitchFamily="2"/>
            </a:endParaRPr>
          </a:p>
        </p:txBody>
      </p:sp>
      <p:pic>
        <p:nvPicPr>
          <p:cNvPr id="10" name="Image 9">
            <a:extLst>
              <a:ext uri="{FF2B5EF4-FFF2-40B4-BE49-F238E27FC236}">
                <a16:creationId xmlns:a16="http://schemas.microsoft.com/office/drawing/2014/main" xmlns="" id="{6B89679E-50B9-468D-94C3-132F362B75C8}"/>
              </a:ext>
            </a:extLst>
          </p:cNvPr>
          <p:cNvPicPr>
            <a:picLocks noChangeAspect="1"/>
          </p:cNvPicPr>
          <p:nvPr/>
        </p:nvPicPr>
        <p:blipFill>
          <a:blip r:embed="rId5">
            <a:lum/>
            <a:alphaModFix/>
          </a:blip>
          <a:srcRect/>
          <a:stretch>
            <a:fillRect/>
          </a:stretch>
        </p:blipFill>
        <p:spPr>
          <a:xfrm>
            <a:off x="4810056" y="3512914"/>
            <a:ext cx="1944000" cy="1458000"/>
          </a:xfrm>
          <a:prstGeom prst="rect">
            <a:avLst/>
          </a:prstGeom>
          <a:noFill/>
          <a:ln>
            <a:noFill/>
          </a:ln>
        </p:spPr>
      </p:pic>
      <p:sp>
        <p:nvSpPr>
          <p:cNvPr id="11" name="Google Shape;77;p17">
            <a:extLst>
              <a:ext uri="{FF2B5EF4-FFF2-40B4-BE49-F238E27FC236}">
                <a16:creationId xmlns:a16="http://schemas.microsoft.com/office/drawing/2014/main" xmlns="" id="{1D5C3F88-E504-465E-8B62-E76EDE35F6EC}"/>
              </a:ext>
            </a:extLst>
          </p:cNvPr>
          <p:cNvSpPr txBox="1">
            <a:spLocks/>
          </p:cNvSpPr>
          <p:nvPr/>
        </p:nvSpPr>
        <p:spPr>
          <a:xfrm>
            <a:off x="21600" y="58320"/>
            <a:ext cx="6390000" cy="429120"/>
          </a:xfrm>
          <a:prstGeom prst="rect">
            <a:avLst/>
          </a:prstGeom>
        </p:spPr>
        <p:txBody>
          <a:bodyPr lIns="68400" tIns="68400" rIns="68400" bIns="6840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200" b="1" dirty="0">
                <a:latin typeface="Times New Roman"/>
                <a:cs typeface="Times New Roman"/>
              </a:rPr>
              <a:t>Résultats et discussion </a:t>
            </a:r>
            <a:r>
              <a:rPr lang="fr-FR" sz="1200" dirty="0">
                <a:latin typeface="Times New Roman"/>
                <a:cs typeface="Times New Roman"/>
              </a:rPr>
              <a:t> / </a:t>
            </a:r>
            <a:r>
              <a:rPr lang="fr-FR" sz="1000" dirty="0">
                <a:latin typeface="Yu Gothic UI Light" panose="020B0300000000000000" pitchFamily="34" charset="-128"/>
                <a:ea typeface="Yu Gothic UI Light" panose="020B0300000000000000" pitchFamily="34" charset="-128"/>
                <a:cs typeface="Times New Roman"/>
              </a:rPr>
              <a:t>UTILISATION DE L’ESPACE PAR LES OURS</a:t>
            </a:r>
            <a:endParaRPr lang="fr-FR" sz="900" dirty="0">
              <a:latin typeface="Yu Gothic UI Light" panose="020B0300000000000000" pitchFamily="34" charset="-128"/>
              <a:ea typeface="Yu Gothic UI Light" panose="020B0300000000000000" pitchFamily="34" charset="-128"/>
              <a:cs typeface="Times New Roman"/>
            </a:endParaRPr>
          </a:p>
        </p:txBody>
      </p:sp>
    </p:spTree>
    <p:extLst>
      <p:ext uri="{BB962C8B-B14F-4D97-AF65-F5344CB8AC3E}">
        <p14:creationId xmlns:p14="http://schemas.microsoft.com/office/powerpoint/2010/main" val="35196582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E01E7A6A-AC35-4BDA-B5F5-BEB2C3BE3900}"/>
              </a:ext>
            </a:extLst>
          </p:cNvPr>
          <p:cNvPicPr>
            <a:picLocks noChangeAspect="1"/>
          </p:cNvPicPr>
          <p:nvPr/>
        </p:nvPicPr>
        <p:blipFill>
          <a:blip r:embed="rId2">
            <a:lum/>
            <a:alphaModFix/>
          </a:blip>
          <a:srcRect l="27539" t="20955" r="16900" b="10167"/>
          <a:stretch>
            <a:fillRect/>
          </a:stretch>
        </p:blipFill>
        <p:spPr>
          <a:xfrm>
            <a:off x="1224000" y="720000"/>
            <a:ext cx="5472000" cy="4013279"/>
          </a:xfrm>
          <a:prstGeom prst="rect">
            <a:avLst/>
          </a:prstGeom>
          <a:noFill/>
          <a:ln>
            <a:noFill/>
          </a:ln>
        </p:spPr>
      </p:pic>
      <p:pic>
        <p:nvPicPr>
          <p:cNvPr id="5" name="Image 4">
            <a:extLst>
              <a:ext uri="{FF2B5EF4-FFF2-40B4-BE49-F238E27FC236}">
                <a16:creationId xmlns:a16="http://schemas.microsoft.com/office/drawing/2014/main" xmlns="" id="{E527FE7F-40C3-45D2-9E59-B86BD4D77692}"/>
              </a:ext>
            </a:extLst>
          </p:cNvPr>
          <p:cNvPicPr>
            <a:picLocks noChangeAspect="1"/>
          </p:cNvPicPr>
          <p:nvPr/>
        </p:nvPicPr>
        <p:blipFill>
          <a:blip r:embed="rId3">
            <a:lum/>
            <a:alphaModFix/>
          </a:blip>
          <a:srcRect/>
          <a:stretch>
            <a:fillRect/>
          </a:stretch>
        </p:blipFill>
        <p:spPr>
          <a:xfrm>
            <a:off x="72000" y="2015999"/>
            <a:ext cx="2304000" cy="1728000"/>
          </a:xfrm>
          <a:prstGeom prst="rect">
            <a:avLst/>
          </a:prstGeom>
          <a:noFill/>
          <a:ln w="0">
            <a:solidFill>
              <a:srgbClr val="FFFFFF"/>
            </a:solidFill>
            <a:prstDash val="solid"/>
          </a:ln>
        </p:spPr>
      </p:pic>
      <p:sp>
        <p:nvSpPr>
          <p:cNvPr id="6" name="Connecteur droit 5">
            <a:extLst>
              <a:ext uri="{FF2B5EF4-FFF2-40B4-BE49-F238E27FC236}">
                <a16:creationId xmlns:a16="http://schemas.microsoft.com/office/drawing/2014/main" xmlns="" id="{988CCEBE-0753-4FB1-AB20-1A1E0BF42A3C}"/>
              </a:ext>
            </a:extLst>
          </p:cNvPr>
          <p:cNvSpPr/>
          <p:nvPr/>
        </p:nvSpPr>
        <p:spPr>
          <a:xfrm>
            <a:off x="2376000" y="2448000"/>
            <a:ext cx="1800000" cy="72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cap="none">
              <a:ln>
                <a:noFill/>
              </a:ln>
              <a:latin typeface="Liberation Sans" pitchFamily="18"/>
              <a:ea typeface="Noto Sans CJK SC Regular" pitchFamily="2"/>
              <a:cs typeface="FreeSans" pitchFamily="2"/>
            </a:endParaRPr>
          </a:p>
        </p:txBody>
      </p:sp>
      <p:sp>
        <p:nvSpPr>
          <p:cNvPr id="7" name="Google Shape;77;p17">
            <a:extLst>
              <a:ext uri="{FF2B5EF4-FFF2-40B4-BE49-F238E27FC236}">
                <a16:creationId xmlns:a16="http://schemas.microsoft.com/office/drawing/2014/main" xmlns="" id="{4C78C9EE-76EA-43B2-B236-7D911F70D736}"/>
              </a:ext>
            </a:extLst>
          </p:cNvPr>
          <p:cNvSpPr txBox="1">
            <a:spLocks/>
          </p:cNvSpPr>
          <p:nvPr/>
        </p:nvSpPr>
        <p:spPr>
          <a:xfrm>
            <a:off x="21600" y="58320"/>
            <a:ext cx="6390000" cy="429120"/>
          </a:xfrm>
          <a:prstGeom prst="rect">
            <a:avLst/>
          </a:prstGeom>
        </p:spPr>
        <p:txBody>
          <a:bodyPr lIns="68400" tIns="68400" rIns="68400" bIns="6840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200" b="1" dirty="0">
                <a:latin typeface="Times New Roman"/>
                <a:cs typeface="Times New Roman"/>
              </a:rPr>
              <a:t>Résultats et discussion </a:t>
            </a:r>
            <a:r>
              <a:rPr lang="fr-FR" sz="1200" dirty="0">
                <a:latin typeface="Times New Roman"/>
                <a:cs typeface="Times New Roman"/>
              </a:rPr>
              <a:t> / </a:t>
            </a:r>
            <a:r>
              <a:rPr lang="fr-FR" sz="1000" dirty="0">
                <a:latin typeface="Yu Gothic UI Light" panose="020B0300000000000000" pitchFamily="34" charset="-128"/>
                <a:ea typeface="Yu Gothic UI Light" panose="020B0300000000000000" pitchFamily="34" charset="-128"/>
                <a:cs typeface="Times New Roman"/>
              </a:rPr>
              <a:t>UTILISATION DE L’ESPACE PAR LES OURS</a:t>
            </a:r>
            <a:endParaRPr lang="fr-FR" sz="900" dirty="0">
              <a:latin typeface="Yu Gothic UI Light" panose="020B0300000000000000" pitchFamily="34" charset="-128"/>
              <a:ea typeface="Yu Gothic UI Light" panose="020B0300000000000000" pitchFamily="34" charset="-128"/>
              <a:cs typeface="Times New Roman"/>
            </a:endParaRPr>
          </a:p>
        </p:txBody>
      </p:sp>
    </p:spTree>
    <p:extLst>
      <p:ext uri="{BB962C8B-B14F-4D97-AF65-F5344CB8AC3E}">
        <p14:creationId xmlns:p14="http://schemas.microsoft.com/office/powerpoint/2010/main" val="13544815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Shape 3"/>
          <p:cNvSpPr txBox="1"/>
          <p:nvPr/>
        </p:nvSpPr>
        <p:spPr>
          <a:xfrm>
            <a:off x="21600" y="58320"/>
            <a:ext cx="6390000" cy="429120"/>
          </a:xfrm>
          <a:prstGeom prst="rect">
            <a:avLst/>
          </a:prstGeom>
          <a:noFill/>
          <a:ln>
            <a:noFill/>
          </a:ln>
        </p:spPr>
        <p:txBody>
          <a:bodyPr lIns="68400" tIns="68400" rIns="68400" bIns="68400"/>
          <a:lstStyle/>
          <a:p>
            <a:pPr>
              <a:lnSpc>
                <a:spcPct val="100000"/>
              </a:lnSpc>
            </a:pPr>
            <a:r>
              <a:rPr lang="fr-FR" sz="1200" b="1" strike="noStrike" spc="-1" dirty="0">
                <a:solidFill>
                  <a:srgbClr val="000000"/>
                </a:solidFill>
                <a:uFill>
                  <a:solidFill>
                    <a:srgbClr val="FFFFFF"/>
                  </a:solidFill>
                </a:uFill>
                <a:latin typeface="Times New Roman"/>
                <a:ea typeface="Times New Roman"/>
              </a:rPr>
              <a:t>Résultats et discussion </a:t>
            </a:r>
            <a:r>
              <a:rPr lang="fr-FR" sz="1200" b="0" strike="noStrike" spc="-1" dirty="0">
                <a:solidFill>
                  <a:srgbClr val="000000"/>
                </a:solidFill>
                <a:uFill>
                  <a:solidFill>
                    <a:srgbClr val="FFFFFF"/>
                  </a:solidFill>
                </a:uFill>
                <a:latin typeface="Times New Roman"/>
                <a:ea typeface="Times New Roman"/>
              </a:rPr>
              <a:t> / </a:t>
            </a:r>
            <a:r>
              <a:rPr lang="fr-FR" sz="10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UTILISATION DE L’ESPACE PAR LES OURS</a:t>
            </a:r>
            <a:r>
              <a:rPr lang="fr-FR" sz="105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a:t>
            </a:r>
            <a:endParaRPr lang="fr-FR" sz="1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pic>
        <p:nvPicPr>
          <p:cNvPr id="12" name="Image 11">
            <a:extLst>
              <a:ext uri="{FF2B5EF4-FFF2-40B4-BE49-F238E27FC236}">
                <a16:creationId xmlns:a16="http://schemas.microsoft.com/office/drawing/2014/main" xmlns="" id="{93547748-05F8-4D88-8815-853F675D2DD2}"/>
              </a:ext>
            </a:extLst>
          </p:cNvPr>
          <p:cNvPicPr>
            <a:picLocks noChangeAspect="1"/>
          </p:cNvPicPr>
          <p:nvPr/>
        </p:nvPicPr>
        <p:blipFill>
          <a:blip r:embed="rId3">
            <a:lum/>
            <a:alphaModFix/>
          </a:blip>
          <a:srcRect/>
          <a:stretch>
            <a:fillRect/>
          </a:stretch>
        </p:blipFill>
        <p:spPr>
          <a:xfrm>
            <a:off x="2632814" y="1101375"/>
            <a:ext cx="4001552" cy="3470624"/>
          </a:xfrm>
          <a:prstGeom prst="rect">
            <a:avLst/>
          </a:prstGeom>
          <a:noFill/>
          <a:ln>
            <a:solidFill>
              <a:srgbClr val="1C3C22"/>
            </a:solidFill>
          </a:ln>
        </p:spPr>
      </p:pic>
      <p:sp>
        <p:nvSpPr>
          <p:cNvPr id="13" name="ZoneTexte 12">
            <a:extLst>
              <a:ext uri="{FF2B5EF4-FFF2-40B4-BE49-F238E27FC236}">
                <a16:creationId xmlns:a16="http://schemas.microsoft.com/office/drawing/2014/main" xmlns="" id="{3D179E53-A951-4633-BEA4-12D62C8B545C}"/>
              </a:ext>
            </a:extLst>
          </p:cNvPr>
          <p:cNvSpPr txBox="1"/>
          <p:nvPr/>
        </p:nvSpPr>
        <p:spPr>
          <a:xfrm>
            <a:off x="0" y="1007999"/>
            <a:ext cx="2808000" cy="936720"/>
          </a:xfrm>
          <a:prstGeom prst="rect">
            <a:avLst/>
          </a:prstGeom>
          <a:noFill/>
          <a:ln>
            <a:noFill/>
          </a:ln>
        </p:spPr>
        <p:txBody>
          <a:bodyPr vert="horz" wrap="none" lIns="90000" tIns="45000" rIns="90000" bIns="45000" anchorCtr="0" compatLnSpc="0"/>
          <a:lstStyle/>
          <a:p>
            <a:pPr marL="0" marR="0" lvl="0" indent="0" algn="l" rtl="0" hangingPunct="0">
              <a:lnSpc>
                <a:spcPct val="150000"/>
              </a:lnSpc>
              <a:spcBef>
                <a:spcPts val="901"/>
              </a:spcBef>
              <a:spcAft>
                <a:spcPts val="0"/>
              </a:spcAft>
              <a:buNone/>
              <a:tabLst/>
            </a:pPr>
            <a:r>
              <a:rPr lang="fr-FR" sz="1600" b="0" i="0" u="none" strike="noStrike" kern="1200" cap="none" spc="0" baseline="0" dirty="0">
                <a:ln>
                  <a:noFill/>
                </a:ln>
                <a:solidFill>
                  <a:srgbClr val="000000"/>
                </a:solidFill>
                <a:latin typeface="Yu Gothic UI Light" panose="020B0300000000000000" pitchFamily="34" charset="-128"/>
                <a:ea typeface="Yu Gothic UI Light" panose="020B0300000000000000" pitchFamily="34" charset="-128"/>
                <a:cs typeface="Arial" pitchFamily="2"/>
              </a:rPr>
              <a:t>Temporalité</a:t>
            </a:r>
          </a:p>
          <a:p>
            <a:pPr marL="0" marR="0" lvl="0" indent="0" algn="l" rtl="0" hangingPunct="0">
              <a:lnSpc>
                <a:spcPct val="150000"/>
              </a:lnSpc>
              <a:spcBef>
                <a:spcPts val="901"/>
              </a:spcBef>
              <a:spcAft>
                <a:spcPts val="0"/>
              </a:spcAft>
              <a:buNone/>
              <a:tabLst/>
            </a:pPr>
            <a:endParaRPr lang="fr-FR" sz="830" b="0" i="0" u="none" strike="noStrike" kern="1200" cap="none" spc="0" baseline="0" dirty="0">
              <a:ln>
                <a:noFill/>
              </a:ln>
              <a:solidFill>
                <a:srgbClr val="000000"/>
              </a:solidFill>
              <a:latin typeface="Arial" pitchFamily="18"/>
              <a:ea typeface="Arial" pitchFamily="2"/>
              <a:cs typeface="Arial" pitchFamily="2"/>
            </a:endParaRPr>
          </a:p>
          <a:p>
            <a:pPr marL="0" marR="0" lvl="0" indent="0" algn="l" rtl="0" hangingPunct="0">
              <a:lnSpc>
                <a:spcPct val="150000"/>
              </a:lnSpc>
              <a:spcBef>
                <a:spcPts val="901"/>
              </a:spcBef>
              <a:spcAft>
                <a:spcPts val="0"/>
              </a:spcAft>
              <a:buNone/>
              <a:tabLst/>
            </a:pPr>
            <a:endParaRPr lang="fr-FR" sz="830" b="0" i="0" u="none" strike="noStrike" kern="1200" cap="none" spc="0" baseline="0" dirty="0">
              <a:ln>
                <a:noFill/>
              </a:ln>
              <a:solidFill>
                <a:srgbClr val="000000"/>
              </a:solidFill>
              <a:latin typeface="Arial" pitchFamily="18"/>
              <a:ea typeface="Arial" pitchFamily="2"/>
              <a:cs typeface="Arial" pitchFamily="2"/>
            </a:endParaRPr>
          </a:p>
        </p:txBody>
      </p:sp>
      <p:sp>
        <p:nvSpPr>
          <p:cNvPr id="14" name="Connecteur droit 13">
            <a:extLst>
              <a:ext uri="{FF2B5EF4-FFF2-40B4-BE49-F238E27FC236}">
                <a16:creationId xmlns:a16="http://schemas.microsoft.com/office/drawing/2014/main" xmlns="" id="{37D54F0D-2C60-4573-9A6E-BAF305ECA63D}"/>
              </a:ext>
            </a:extLst>
          </p:cNvPr>
          <p:cNvSpPr/>
          <p:nvPr/>
        </p:nvSpPr>
        <p:spPr>
          <a:xfrm>
            <a:off x="0" y="1512000"/>
            <a:ext cx="576000" cy="0"/>
          </a:xfrm>
          <a:prstGeom prst="line">
            <a:avLst/>
          </a:prstGeom>
          <a:noFill/>
          <a:ln w="18000">
            <a:solidFill>
              <a:srgbClr val="336633"/>
            </a:solidFill>
            <a:prstDash val="solid"/>
          </a:ln>
        </p:spPr>
        <p:txBody>
          <a:bodyPr vert="horz" wrap="none" lIns="99000" tIns="54000" rIns="99000" bIns="54000" anchor="ctr" anchorCtr="0" compatLnSpc="0"/>
          <a:lstStyle/>
          <a:p>
            <a:pPr marL="0" marR="0" lvl="0" indent="0" rtl="0" hangingPunct="0">
              <a:lnSpc>
                <a:spcPct val="100000"/>
              </a:lnSpc>
              <a:spcBef>
                <a:spcPts val="0"/>
              </a:spcBef>
              <a:spcAft>
                <a:spcPts val="0"/>
              </a:spcAft>
              <a:buNone/>
              <a:tabLst/>
            </a:pPr>
            <a:endParaRPr lang="fr-FR" sz="1800" b="0" i="0" u="none" strike="noStrike" kern="1200" cap="none">
              <a:ln>
                <a:noFill/>
              </a:ln>
              <a:latin typeface="Liberation Sans" pitchFamily="18"/>
              <a:ea typeface="Noto Sans CJK SC Regular" pitchFamily="2"/>
              <a:cs typeface="FreeSans" pitchFamily="2"/>
            </a:endParaRPr>
          </a:p>
        </p:txBody>
      </p:sp>
      <p:sp>
        <p:nvSpPr>
          <p:cNvPr id="15" name="TextShape 4">
            <a:extLst>
              <a:ext uri="{FF2B5EF4-FFF2-40B4-BE49-F238E27FC236}">
                <a16:creationId xmlns:a16="http://schemas.microsoft.com/office/drawing/2014/main" xmlns="" id="{B14DBC70-279D-44E4-82B3-5EA017D3E1DF}"/>
              </a:ext>
            </a:extLst>
          </p:cNvPr>
          <p:cNvSpPr txBox="1"/>
          <p:nvPr/>
        </p:nvSpPr>
        <p:spPr>
          <a:xfrm>
            <a:off x="720000" y="2088000"/>
            <a:ext cx="2194920" cy="163800"/>
          </a:xfrm>
          <a:prstGeom prst="rect">
            <a:avLst/>
          </a:prstGeom>
          <a:noFill/>
          <a:ln>
            <a:noFill/>
          </a:ln>
        </p:spPr>
        <p:txBody>
          <a:bodyPr lIns="0" tIns="0" rIns="0" bIns="0"/>
          <a:lstStyle/>
          <a:p>
            <a:pPr>
              <a:lnSpc>
                <a:spcPct val="150000"/>
              </a:lnSpc>
            </a:pPr>
            <a:r>
              <a:rPr lang="fr-FR" sz="13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Entre 21h05 et 6h45</a:t>
            </a:r>
          </a:p>
        </p:txBody>
      </p:sp>
      <p:sp>
        <p:nvSpPr>
          <p:cNvPr id="17" name="Line 5">
            <a:extLst>
              <a:ext uri="{FF2B5EF4-FFF2-40B4-BE49-F238E27FC236}">
                <a16:creationId xmlns:a16="http://schemas.microsoft.com/office/drawing/2014/main" xmlns="" id="{E3A7A950-E6A5-4873-B5C1-98AC4AF161E7}"/>
              </a:ext>
            </a:extLst>
          </p:cNvPr>
          <p:cNvSpPr/>
          <p:nvPr/>
        </p:nvSpPr>
        <p:spPr>
          <a:xfrm>
            <a:off x="658050" y="2098633"/>
            <a:ext cx="0" cy="279751"/>
          </a:xfrm>
          <a:prstGeom prst="line">
            <a:avLst/>
          </a:prstGeom>
          <a:ln w="18000">
            <a:solidFill>
              <a:srgbClr val="336633"/>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Shape 3"/>
          <p:cNvSpPr txBox="1"/>
          <p:nvPr/>
        </p:nvSpPr>
        <p:spPr>
          <a:xfrm>
            <a:off x="21600" y="58320"/>
            <a:ext cx="6390000" cy="429120"/>
          </a:xfrm>
          <a:prstGeom prst="rect">
            <a:avLst/>
          </a:prstGeom>
          <a:noFill/>
          <a:ln>
            <a:noFill/>
          </a:ln>
        </p:spPr>
        <p:txBody>
          <a:bodyPr lIns="68400" tIns="68400" rIns="68400" bIns="68400"/>
          <a:lstStyle/>
          <a:p>
            <a:pPr>
              <a:lnSpc>
                <a:spcPct val="100000"/>
              </a:lnSpc>
            </a:pPr>
            <a:r>
              <a:rPr lang="fr-FR" sz="1200" b="1" strike="noStrike" spc="-1" dirty="0">
                <a:solidFill>
                  <a:srgbClr val="000000"/>
                </a:solidFill>
                <a:uFill>
                  <a:solidFill>
                    <a:srgbClr val="FFFFFF"/>
                  </a:solidFill>
                </a:uFill>
                <a:latin typeface="Times New Roman"/>
                <a:ea typeface="Times New Roman"/>
              </a:rPr>
              <a:t>Résultats et discussion </a:t>
            </a:r>
            <a:r>
              <a:rPr lang="fr-FR" sz="1200" b="0" strike="noStrike" spc="-1" dirty="0">
                <a:solidFill>
                  <a:srgbClr val="000000"/>
                </a:solidFill>
                <a:uFill>
                  <a:solidFill>
                    <a:srgbClr val="FFFFFF"/>
                  </a:solidFill>
                </a:uFill>
                <a:latin typeface="Times New Roman"/>
                <a:ea typeface="Times New Roman"/>
              </a:rPr>
              <a:t> / </a:t>
            </a:r>
            <a:r>
              <a:rPr lang="fr-FR" sz="10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UTILISATION DE L’ESPACE PAR LES OURS</a:t>
            </a:r>
            <a:r>
              <a:rPr lang="fr-FR" sz="105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a:t>
            </a:r>
            <a:endParaRPr lang="fr-FR" sz="1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13" name="ZoneTexte 12">
            <a:extLst>
              <a:ext uri="{FF2B5EF4-FFF2-40B4-BE49-F238E27FC236}">
                <a16:creationId xmlns:a16="http://schemas.microsoft.com/office/drawing/2014/main" xmlns="" id="{3D179E53-A951-4633-BEA4-12D62C8B545C}"/>
              </a:ext>
            </a:extLst>
          </p:cNvPr>
          <p:cNvSpPr txBox="1"/>
          <p:nvPr/>
        </p:nvSpPr>
        <p:spPr>
          <a:xfrm>
            <a:off x="0" y="1007999"/>
            <a:ext cx="2808000" cy="936720"/>
          </a:xfrm>
          <a:prstGeom prst="rect">
            <a:avLst/>
          </a:prstGeom>
          <a:noFill/>
          <a:ln>
            <a:noFill/>
          </a:ln>
        </p:spPr>
        <p:txBody>
          <a:bodyPr vert="horz" wrap="none" lIns="90000" tIns="45000" rIns="90000" bIns="45000" anchorCtr="0" compatLnSpc="0"/>
          <a:lstStyle/>
          <a:p>
            <a:pPr marL="0" marR="0" lvl="0" indent="0" algn="l" rtl="0" hangingPunct="0">
              <a:lnSpc>
                <a:spcPct val="150000"/>
              </a:lnSpc>
              <a:spcBef>
                <a:spcPts val="901"/>
              </a:spcBef>
              <a:spcAft>
                <a:spcPts val="0"/>
              </a:spcAft>
              <a:buNone/>
              <a:tabLst/>
            </a:pPr>
            <a:r>
              <a:rPr lang="fr-FR" sz="1600" b="0" i="0" u="none" strike="noStrike" kern="1200" cap="none" spc="0" baseline="0" dirty="0">
                <a:ln>
                  <a:noFill/>
                </a:ln>
                <a:solidFill>
                  <a:srgbClr val="000000"/>
                </a:solidFill>
                <a:latin typeface="Yu Gothic UI Light" panose="020B0300000000000000" pitchFamily="34" charset="-128"/>
                <a:ea typeface="Yu Gothic UI Light" panose="020B0300000000000000" pitchFamily="34" charset="-128"/>
                <a:cs typeface="Arial" pitchFamily="2"/>
              </a:rPr>
              <a:t>Temporalité</a:t>
            </a:r>
          </a:p>
          <a:p>
            <a:pPr marL="0" marR="0" lvl="0" indent="0" algn="l" rtl="0" hangingPunct="0">
              <a:lnSpc>
                <a:spcPct val="150000"/>
              </a:lnSpc>
              <a:spcBef>
                <a:spcPts val="901"/>
              </a:spcBef>
              <a:spcAft>
                <a:spcPts val="0"/>
              </a:spcAft>
              <a:buNone/>
              <a:tabLst/>
            </a:pPr>
            <a:endParaRPr lang="fr-FR" sz="830" b="0" i="0" u="none" strike="noStrike" kern="1200" cap="none" spc="0" baseline="0" dirty="0">
              <a:ln>
                <a:noFill/>
              </a:ln>
              <a:solidFill>
                <a:srgbClr val="000000"/>
              </a:solidFill>
              <a:latin typeface="Arial" pitchFamily="18"/>
              <a:ea typeface="Arial" pitchFamily="2"/>
              <a:cs typeface="Arial" pitchFamily="2"/>
            </a:endParaRPr>
          </a:p>
          <a:p>
            <a:pPr marL="0" marR="0" lvl="0" indent="0" algn="l" rtl="0" hangingPunct="0">
              <a:lnSpc>
                <a:spcPct val="150000"/>
              </a:lnSpc>
              <a:spcBef>
                <a:spcPts val="901"/>
              </a:spcBef>
              <a:spcAft>
                <a:spcPts val="0"/>
              </a:spcAft>
              <a:buNone/>
              <a:tabLst/>
            </a:pPr>
            <a:endParaRPr lang="fr-FR" sz="830" b="0" i="0" u="none" strike="noStrike" kern="1200" cap="none" spc="0" baseline="0" dirty="0">
              <a:ln>
                <a:noFill/>
              </a:ln>
              <a:solidFill>
                <a:srgbClr val="000000"/>
              </a:solidFill>
              <a:latin typeface="Arial" pitchFamily="18"/>
              <a:ea typeface="Arial" pitchFamily="2"/>
              <a:cs typeface="Arial" pitchFamily="2"/>
            </a:endParaRPr>
          </a:p>
        </p:txBody>
      </p:sp>
      <p:sp>
        <p:nvSpPr>
          <p:cNvPr id="14" name="Connecteur droit 13">
            <a:extLst>
              <a:ext uri="{FF2B5EF4-FFF2-40B4-BE49-F238E27FC236}">
                <a16:creationId xmlns:a16="http://schemas.microsoft.com/office/drawing/2014/main" xmlns="" id="{37D54F0D-2C60-4573-9A6E-BAF305ECA63D}"/>
              </a:ext>
            </a:extLst>
          </p:cNvPr>
          <p:cNvSpPr/>
          <p:nvPr/>
        </p:nvSpPr>
        <p:spPr>
          <a:xfrm>
            <a:off x="0" y="1512000"/>
            <a:ext cx="576000" cy="0"/>
          </a:xfrm>
          <a:prstGeom prst="line">
            <a:avLst/>
          </a:prstGeom>
          <a:noFill/>
          <a:ln w="18000">
            <a:solidFill>
              <a:srgbClr val="336633"/>
            </a:solidFill>
            <a:prstDash val="solid"/>
          </a:ln>
        </p:spPr>
        <p:txBody>
          <a:bodyPr vert="horz" wrap="none" lIns="99000" tIns="54000" rIns="99000" bIns="54000" anchor="ctr" anchorCtr="0" compatLnSpc="0"/>
          <a:lstStyle/>
          <a:p>
            <a:pPr marL="0" marR="0" lvl="0" indent="0" rtl="0" hangingPunct="0">
              <a:lnSpc>
                <a:spcPct val="100000"/>
              </a:lnSpc>
              <a:spcBef>
                <a:spcPts val="0"/>
              </a:spcBef>
              <a:spcAft>
                <a:spcPts val="0"/>
              </a:spcAft>
              <a:buNone/>
              <a:tabLst/>
            </a:pPr>
            <a:endParaRPr lang="fr-FR" sz="1800" b="0" i="0" u="none" strike="noStrike" kern="1200" cap="none">
              <a:ln>
                <a:noFill/>
              </a:ln>
              <a:latin typeface="Liberation Sans" pitchFamily="18"/>
              <a:ea typeface="Noto Sans CJK SC Regular" pitchFamily="2"/>
              <a:cs typeface="FreeSans" pitchFamily="2"/>
            </a:endParaRPr>
          </a:p>
        </p:txBody>
      </p:sp>
      <p:sp>
        <p:nvSpPr>
          <p:cNvPr id="15" name="TextShape 4">
            <a:extLst>
              <a:ext uri="{FF2B5EF4-FFF2-40B4-BE49-F238E27FC236}">
                <a16:creationId xmlns:a16="http://schemas.microsoft.com/office/drawing/2014/main" xmlns="" id="{B14DBC70-279D-44E4-82B3-5EA017D3E1DF}"/>
              </a:ext>
            </a:extLst>
          </p:cNvPr>
          <p:cNvSpPr txBox="1"/>
          <p:nvPr/>
        </p:nvSpPr>
        <p:spPr>
          <a:xfrm>
            <a:off x="720000" y="2088000"/>
            <a:ext cx="2194920" cy="163800"/>
          </a:xfrm>
          <a:prstGeom prst="rect">
            <a:avLst/>
          </a:prstGeom>
          <a:noFill/>
          <a:ln>
            <a:noFill/>
          </a:ln>
        </p:spPr>
        <p:txBody>
          <a:bodyPr lIns="0" tIns="0" rIns="0" bIns="0"/>
          <a:lstStyle/>
          <a:p>
            <a:pPr>
              <a:lnSpc>
                <a:spcPct val="150000"/>
              </a:lnSpc>
            </a:pPr>
            <a:r>
              <a:rPr lang="fr-FR" sz="13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Entre 21h05 et 6h45</a:t>
            </a:r>
          </a:p>
        </p:txBody>
      </p:sp>
      <p:sp>
        <p:nvSpPr>
          <p:cNvPr id="16" name="TextShape 8">
            <a:extLst>
              <a:ext uri="{FF2B5EF4-FFF2-40B4-BE49-F238E27FC236}">
                <a16:creationId xmlns:a16="http://schemas.microsoft.com/office/drawing/2014/main" xmlns="" id="{F48DA470-4429-49C6-865F-D2D202812F95}"/>
              </a:ext>
            </a:extLst>
          </p:cNvPr>
          <p:cNvSpPr txBox="1"/>
          <p:nvPr/>
        </p:nvSpPr>
        <p:spPr>
          <a:xfrm>
            <a:off x="720000" y="3024000"/>
            <a:ext cx="2194920" cy="407880"/>
          </a:xfrm>
          <a:prstGeom prst="rect">
            <a:avLst/>
          </a:prstGeom>
          <a:noFill/>
          <a:ln>
            <a:noFill/>
          </a:ln>
        </p:spPr>
        <p:txBody>
          <a:bodyPr lIns="0" tIns="0" rIns="0" bIns="0"/>
          <a:lstStyle/>
          <a:p>
            <a:pPr>
              <a:lnSpc>
                <a:spcPct val="150000"/>
              </a:lnSpc>
            </a:pPr>
            <a:r>
              <a:rPr lang="fr-FR" sz="13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Entre le 21 mai et le 12 septembre</a:t>
            </a:r>
          </a:p>
        </p:txBody>
      </p:sp>
      <p:sp>
        <p:nvSpPr>
          <p:cNvPr id="17" name="Line 5">
            <a:extLst>
              <a:ext uri="{FF2B5EF4-FFF2-40B4-BE49-F238E27FC236}">
                <a16:creationId xmlns:a16="http://schemas.microsoft.com/office/drawing/2014/main" xmlns="" id="{E3A7A950-E6A5-4873-B5C1-98AC4AF161E7}"/>
              </a:ext>
            </a:extLst>
          </p:cNvPr>
          <p:cNvSpPr/>
          <p:nvPr/>
        </p:nvSpPr>
        <p:spPr>
          <a:xfrm>
            <a:off x="658050" y="2098633"/>
            <a:ext cx="0" cy="279751"/>
          </a:xfrm>
          <a:prstGeom prst="line">
            <a:avLst/>
          </a:prstGeom>
          <a:ln w="18000">
            <a:solidFill>
              <a:srgbClr val="336633"/>
            </a:solidFill>
            <a:round/>
          </a:ln>
        </p:spPr>
        <p:style>
          <a:lnRef idx="0">
            <a:scrgbClr r="0" g="0" b="0"/>
          </a:lnRef>
          <a:fillRef idx="0">
            <a:scrgbClr r="0" g="0" b="0"/>
          </a:fillRef>
          <a:effectRef idx="0">
            <a:scrgbClr r="0" g="0" b="0"/>
          </a:effectRef>
          <a:fontRef idx="minor"/>
        </p:style>
      </p:sp>
      <p:sp>
        <p:nvSpPr>
          <p:cNvPr id="18" name="Line 5">
            <a:extLst>
              <a:ext uri="{FF2B5EF4-FFF2-40B4-BE49-F238E27FC236}">
                <a16:creationId xmlns:a16="http://schemas.microsoft.com/office/drawing/2014/main" xmlns="" id="{6D0215A9-CFC8-4C57-8A1D-FB80985B81DD}"/>
              </a:ext>
            </a:extLst>
          </p:cNvPr>
          <p:cNvSpPr/>
          <p:nvPr/>
        </p:nvSpPr>
        <p:spPr>
          <a:xfrm>
            <a:off x="672225" y="3048470"/>
            <a:ext cx="0" cy="279751"/>
          </a:xfrm>
          <a:prstGeom prst="line">
            <a:avLst/>
          </a:prstGeom>
          <a:ln w="18000">
            <a:solidFill>
              <a:srgbClr val="336633"/>
            </a:solidFill>
            <a:round/>
          </a:ln>
        </p:spPr>
        <p:style>
          <a:lnRef idx="0">
            <a:scrgbClr r="0" g="0" b="0"/>
          </a:lnRef>
          <a:fillRef idx="0">
            <a:scrgbClr r="0" g="0" b="0"/>
          </a:fillRef>
          <a:effectRef idx="0">
            <a:scrgbClr r="0" g="0" b="0"/>
          </a:effectRef>
          <a:fontRef idx="minor"/>
        </p:style>
      </p:sp>
      <p:pic>
        <p:nvPicPr>
          <p:cNvPr id="2" name="Image 1">
            <a:extLst>
              <a:ext uri="{FF2B5EF4-FFF2-40B4-BE49-F238E27FC236}">
                <a16:creationId xmlns:a16="http://schemas.microsoft.com/office/drawing/2014/main" xmlns="" id="{A063D767-C8F8-451C-A08C-DCB85BA2675E}"/>
              </a:ext>
            </a:extLst>
          </p:cNvPr>
          <p:cNvPicPr>
            <a:picLocks noChangeAspect="1"/>
          </p:cNvPicPr>
          <p:nvPr/>
        </p:nvPicPr>
        <p:blipFill>
          <a:blip r:embed="rId3"/>
          <a:stretch>
            <a:fillRect/>
          </a:stretch>
        </p:blipFill>
        <p:spPr>
          <a:xfrm>
            <a:off x="2616375" y="1007999"/>
            <a:ext cx="3968305" cy="3565445"/>
          </a:xfrm>
          <a:prstGeom prst="rect">
            <a:avLst/>
          </a:prstGeom>
          <a:ln>
            <a:solidFill>
              <a:srgbClr val="1C3C22"/>
            </a:solidFill>
          </a:ln>
        </p:spPr>
      </p:pic>
    </p:spTree>
    <p:extLst>
      <p:ext uri="{BB962C8B-B14F-4D97-AF65-F5344CB8AC3E}">
        <p14:creationId xmlns:p14="http://schemas.microsoft.com/office/powerpoint/2010/main" val="124858506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3">
            <a:extLst>
              <a:ext uri="{FF2B5EF4-FFF2-40B4-BE49-F238E27FC236}">
                <a16:creationId xmlns:a16="http://schemas.microsoft.com/office/drawing/2014/main" xmlns="" id="{C882A71D-DD65-4496-AB41-29D3DD591FA5}"/>
              </a:ext>
            </a:extLst>
          </p:cNvPr>
          <p:cNvSpPr/>
          <p:nvPr/>
        </p:nvSpPr>
        <p:spPr>
          <a:xfrm>
            <a:off x="0" y="1795346"/>
            <a:ext cx="6858000" cy="1962615"/>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138" name="TextShape 2"/>
          <p:cNvSpPr txBox="1"/>
          <p:nvPr/>
        </p:nvSpPr>
        <p:spPr>
          <a:xfrm>
            <a:off x="21600" y="58320"/>
            <a:ext cx="6390000" cy="429120"/>
          </a:xfrm>
          <a:prstGeom prst="rect">
            <a:avLst/>
          </a:prstGeom>
          <a:noFill/>
          <a:ln>
            <a:noFill/>
          </a:ln>
        </p:spPr>
        <p:txBody>
          <a:bodyPr lIns="68400" tIns="68400" rIns="68400" bIns="68400"/>
          <a:lstStyle/>
          <a:p>
            <a:pPr>
              <a:lnSpc>
                <a:spcPct val="100000"/>
              </a:lnSpc>
            </a:pPr>
            <a:r>
              <a:rPr lang="fr-FR" sz="1200" b="1" strike="noStrike" spc="-1" dirty="0">
                <a:solidFill>
                  <a:srgbClr val="000000"/>
                </a:solidFill>
                <a:uFill>
                  <a:solidFill>
                    <a:srgbClr val="FFFFFF"/>
                  </a:solidFill>
                </a:uFill>
                <a:latin typeface="Times New Roman"/>
                <a:ea typeface="Times New Roman"/>
              </a:rPr>
              <a:t>Résultats et discussion </a:t>
            </a:r>
            <a:r>
              <a:rPr lang="fr-FR" sz="1200" b="0" strike="noStrike" spc="-1" dirty="0">
                <a:solidFill>
                  <a:srgbClr val="000000"/>
                </a:solidFill>
                <a:uFill>
                  <a:solidFill>
                    <a:srgbClr val="FFFFFF"/>
                  </a:solidFill>
                </a:uFill>
                <a:latin typeface="Times New Roman"/>
                <a:ea typeface="Times New Roman"/>
              </a:rPr>
              <a:t> </a:t>
            </a:r>
            <a:r>
              <a:rPr lang="fr-FR" sz="1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a:t>
            </a:r>
            <a:r>
              <a:rPr lang="fr-FR" sz="10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UNE UTILISATION COMMUNE DE L’ESPACE</a:t>
            </a:r>
            <a:r>
              <a:rPr lang="fr-FR" sz="105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a:t>
            </a:r>
            <a:endParaRPr lang="fr-FR" sz="1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pic>
        <p:nvPicPr>
          <p:cNvPr id="3" name="Image 2">
            <a:extLst>
              <a:ext uri="{FF2B5EF4-FFF2-40B4-BE49-F238E27FC236}">
                <a16:creationId xmlns:a16="http://schemas.microsoft.com/office/drawing/2014/main" xmlns="" id="{FAE4787A-38FC-4BBB-90BF-283F90625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9132" y="1582057"/>
            <a:ext cx="3278868" cy="2459151"/>
          </a:xfrm>
          <a:prstGeom prst="rect">
            <a:avLst/>
          </a:prstGeom>
        </p:spPr>
      </p:pic>
      <p:pic>
        <p:nvPicPr>
          <p:cNvPr id="5" name="Image 4">
            <a:extLst>
              <a:ext uri="{FF2B5EF4-FFF2-40B4-BE49-F238E27FC236}">
                <a16:creationId xmlns:a16="http://schemas.microsoft.com/office/drawing/2014/main" xmlns="" id="{99AD51E8-BE7C-411F-8CFC-0B0EB05816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2057"/>
            <a:ext cx="3278868" cy="245915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Google Shape;118;p21"/>
          <p:cNvPicPr/>
          <p:nvPr/>
        </p:nvPicPr>
        <p:blipFill>
          <a:blip r:embed="rId3"/>
          <a:srcRect l="33817"/>
          <a:stretch/>
        </p:blipFill>
        <p:spPr>
          <a:xfrm>
            <a:off x="60840" y="1712160"/>
            <a:ext cx="2272680" cy="1964880"/>
          </a:xfrm>
          <a:prstGeom prst="rect">
            <a:avLst/>
          </a:prstGeom>
          <a:ln>
            <a:noFill/>
          </a:ln>
        </p:spPr>
      </p:pic>
      <p:pic>
        <p:nvPicPr>
          <p:cNvPr id="114" name="Google Shape;119;p21"/>
          <p:cNvPicPr/>
          <p:nvPr/>
        </p:nvPicPr>
        <p:blipFill>
          <a:blip r:embed="rId4"/>
          <a:srcRect r="32773"/>
          <a:stretch/>
        </p:blipFill>
        <p:spPr>
          <a:xfrm>
            <a:off x="2364480" y="1706760"/>
            <a:ext cx="2207880" cy="1934280"/>
          </a:xfrm>
          <a:prstGeom prst="rect">
            <a:avLst/>
          </a:prstGeom>
          <a:ln>
            <a:noFill/>
          </a:ln>
        </p:spPr>
      </p:pic>
      <p:pic>
        <p:nvPicPr>
          <p:cNvPr id="115" name="Google Shape;120;p21"/>
          <p:cNvPicPr/>
          <p:nvPr/>
        </p:nvPicPr>
        <p:blipFill>
          <a:blip r:embed="rId5"/>
          <a:srcRect l="11004" r="7294"/>
          <a:stretch/>
        </p:blipFill>
        <p:spPr>
          <a:xfrm>
            <a:off x="4603320" y="1706760"/>
            <a:ext cx="2152800" cy="1934280"/>
          </a:xfrm>
          <a:prstGeom prst="rect">
            <a:avLst/>
          </a:prstGeom>
          <a:ln>
            <a:noFill/>
          </a:ln>
        </p:spPr>
      </p:pic>
      <p:sp>
        <p:nvSpPr>
          <p:cNvPr id="116" name="TextShape 1"/>
          <p:cNvSpPr txBox="1"/>
          <p:nvPr/>
        </p:nvSpPr>
        <p:spPr>
          <a:xfrm>
            <a:off x="21600" y="58320"/>
            <a:ext cx="6390000" cy="429120"/>
          </a:xfrm>
          <a:prstGeom prst="rect">
            <a:avLst/>
          </a:prstGeom>
          <a:noFill/>
          <a:ln>
            <a:noFill/>
          </a:ln>
        </p:spPr>
        <p:txBody>
          <a:bodyPr lIns="68400" tIns="68400" rIns="68400" bIns="68400"/>
          <a:lstStyle/>
          <a:p>
            <a:pPr>
              <a:lnSpc>
                <a:spcPct val="100000"/>
              </a:lnSpc>
            </a:pPr>
            <a:r>
              <a:rPr lang="fr-FR" sz="1200" b="1" strike="noStrike" spc="-1" dirty="0">
                <a:solidFill>
                  <a:srgbClr val="000000"/>
                </a:solidFill>
                <a:uFill>
                  <a:solidFill>
                    <a:srgbClr val="FFFFFF"/>
                  </a:solidFill>
                </a:uFill>
                <a:latin typeface="Times New Roman"/>
                <a:ea typeface="Times New Roman"/>
              </a:rPr>
              <a:t>Résultats et discussion </a:t>
            </a:r>
            <a:r>
              <a:rPr lang="fr-FR" sz="1200" b="0" strike="noStrike" spc="-1" dirty="0">
                <a:solidFill>
                  <a:srgbClr val="000000"/>
                </a:solidFill>
                <a:uFill>
                  <a:solidFill>
                    <a:srgbClr val="FFFFFF"/>
                  </a:solidFill>
                </a:uFill>
                <a:latin typeface="Times New Roman"/>
                <a:ea typeface="Times New Roman"/>
              </a:rPr>
              <a:t> / </a:t>
            </a:r>
            <a:r>
              <a:rPr lang="fr-FR" sz="1000"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UNE UTILISATION COMMUNE DE L’ESPACE</a:t>
            </a:r>
            <a:endParaRPr lang="fr-FR" sz="1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6" name="TextShape 2">
            <a:extLst>
              <a:ext uri="{FF2B5EF4-FFF2-40B4-BE49-F238E27FC236}">
                <a16:creationId xmlns:a16="http://schemas.microsoft.com/office/drawing/2014/main" xmlns="" id="{2F353437-0CF7-491D-9385-F29A778A032A}"/>
              </a:ext>
            </a:extLst>
          </p:cNvPr>
          <p:cNvSpPr txBox="1"/>
          <p:nvPr/>
        </p:nvSpPr>
        <p:spPr>
          <a:xfrm>
            <a:off x="468000" y="755901"/>
            <a:ext cx="6390000" cy="429120"/>
          </a:xfrm>
          <a:prstGeom prst="rect">
            <a:avLst/>
          </a:prstGeom>
          <a:noFill/>
          <a:ln>
            <a:noFill/>
          </a:ln>
        </p:spPr>
        <p:txBody>
          <a:bodyPr lIns="68400" tIns="68400" rIns="68400" bIns="68400"/>
          <a:lstStyle/>
          <a:p>
            <a:pPr>
              <a:lnSpc>
                <a:spcPct val="100000"/>
              </a:lnSpc>
            </a:pPr>
            <a:r>
              <a:rPr lang="fr-FR" sz="1200"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CONDITIONS METEOROLOGIQUES </a:t>
            </a:r>
            <a:endParaRPr lang="fr-FR" sz="20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7" name="TextShape 2">
            <a:extLst>
              <a:ext uri="{FF2B5EF4-FFF2-40B4-BE49-F238E27FC236}">
                <a16:creationId xmlns:a16="http://schemas.microsoft.com/office/drawing/2014/main" xmlns="" id="{50C416CE-72FF-494A-9DEA-4B5F387BEC37}"/>
              </a:ext>
            </a:extLst>
          </p:cNvPr>
          <p:cNvSpPr txBox="1"/>
          <p:nvPr/>
        </p:nvSpPr>
        <p:spPr>
          <a:xfrm>
            <a:off x="468000" y="1318688"/>
            <a:ext cx="6390000" cy="429120"/>
          </a:xfrm>
          <a:prstGeom prst="rect">
            <a:avLst/>
          </a:prstGeom>
          <a:noFill/>
          <a:ln>
            <a:noFill/>
          </a:ln>
        </p:spPr>
        <p:txBody>
          <a:bodyPr lIns="68400" tIns="68400" rIns="68400" bIns="68400"/>
          <a:lstStyle/>
          <a:p>
            <a:pPr>
              <a:lnSpc>
                <a:spcPct val="100000"/>
              </a:lnSpc>
            </a:pPr>
            <a:r>
              <a:rPr lang="fr-FR" sz="1200"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ELEMENTS TOPOGRAPHIQUES ET PAYSAGERS</a:t>
            </a:r>
            <a:endParaRPr lang="fr-FR" sz="20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8" name="TextShape 2">
            <a:extLst>
              <a:ext uri="{FF2B5EF4-FFF2-40B4-BE49-F238E27FC236}">
                <a16:creationId xmlns:a16="http://schemas.microsoft.com/office/drawing/2014/main" xmlns="" id="{0B99DE9A-DF8F-4C80-8621-18E37C7E3DAC}"/>
              </a:ext>
            </a:extLst>
          </p:cNvPr>
          <p:cNvSpPr txBox="1"/>
          <p:nvPr/>
        </p:nvSpPr>
        <p:spPr>
          <a:xfrm>
            <a:off x="468000" y="3929768"/>
            <a:ext cx="6390000" cy="429120"/>
          </a:xfrm>
          <a:prstGeom prst="rect">
            <a:avLst/>
          </a:prstGeom>
          <a:noFill/>
          <a:ln>
            <a:noFill/>
          </a:ln>
        </p:spPr>
        <p:txBody>
          <a:bodyPr lIns="68400" tIns="68400" rIns="68400" bIns="68400"/>
          <a:lstStyle/>
          <a:p>
            <a:pPr>
              <a:lnSpc>
                <a:spcPct val="100000"/>
              </a:lnSpc>
            </a:pPr>
            <a:r>
              <a:rPr lang="fr-FR" sz="1200"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COMPORTEMENT DES BREBIS</a:t>
            </a:r>
            <a:endParaRPr lang="fr-FR" sz="20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10" name="Connecteur droit 9">
            <a:extLst>
              <a:ext uri="{FF2B5EF4-FFF2-40B4-BE49-F238E27FC236}">
                <a16:creationId xmlns:a16="http://schemas.microsoft.com/office/drawing/2014/main" xmlns="" id="{7AACC1AD-D559-47DB-8D49-6BB70F3B9FA2}"/>
              </a:ext>
            </a:extLst>
          </p:cNvPr>
          <p:cNvSpPr/>
          <p:nvPr/>
        </p:nvSpPr>
        <p:spPr>
          <a:xfrm>
            <a:off x="0" y="1457525"/>
            <a:ext cx="350874" cy="0"/>
          </a:xfrm>
          <a:prstGeom prst="line">
            <a:avLst/>
          </a:prstGeom>
          <a:noFill/>
          <a:ln w="18000">
            <a:solidFill>
              <a:srgbClr val="336633"/>
            </a:solidFill>
            <a:prstDash val="solid"/>
          </a:ln>
        </p:spPr>
        <p:txBody>
          <a:bodyPr vert="horz" wrap="none" lIns="99000" tIns="54000" rIns="99000" bIns="54000" anchor="ctr" anchorCtr="0" compatLnSpc="0"/>
          <a:lstStyle/>
          <a:p>
            <a:pPr marL="0" marR="0" lvl="0" indent="0" rtl="0" hangingPunct="0">
              <a:lnSpc>
                <a:spcPct val="100000"/>
              </a:lnSpc>
              <a:spcBef>
                <a:spcPts val="0"/>
              </a:spcBef>
              <a:spcAft>
                <a:spcPts val="0"/>
              </a:spcAft>
              <a:buNone/>
              <a:tabLst/>
            </a:pPr>
            <a:endParaRPr lang="fr-FR" sz="1800" b="0" i="0" u="none" strike="noStrike" kern="1200" cap="none">
              <a:ln>
                <a:noFill/>
              </a:ln>
              <a:latin typeface="Liberation Sans" pitchFamily="18"/>
              <a:ea typeface="Noto Sans CJK SC Regular" pitchFamily="2"/>
              <a:cs typeface="FreeSans" pitchFamily="2"/>
            </a:endParaRPr>
          </a:p>
        </p:txBody>
      </p:sp>
      <p:sp>
        <p:nvSpPr>
          <p:cNvPr id="11" name="Connecteur droit 10">
            <a:extLst>
              <a:ext uri="{FF2B5EF4-FFF2-40B4-BE49-F238E27FC236}">
                <a16:creationId xmlns:a16="http://schemas.microsoft.com/office/drawing/2014/main" xmlns="" id="{7F8B0EC6-D58D-442F-B5F9-09A207C9BEA6}"/>
              </a:ext>
            </a:extLst>
          </p:cNvPr>
          <p:cNvSpPr/>
          <p:nvPr/>
        </p:nvSpPr>
        <p:spPr>
          <a:xfrm>
            <a:off x="-10633" y="950704"/>
            <a:ext cx="350874" cy="0"/>
          </a:xfrm>
          <a:prstGeom prst="line">
            <a:avLst/>
          </a:prstGeom>
          <a:noFill/>
          <a:ln w="18000">
            <a:solidFill>
              <a:srgbClr val="336633"/>
            </a:solidFill>
            <a:prstDash val="solid"/>
          </a:ln>
        </p:spPr>
        <p:txBody>
          <a:bodyPr vert="horz" wrap="none" lIns="99000" tIns="54000" rIns="99000" bIns="54000" anchor="ctr" anchorCtr="0" compatLnSpc="0"/>
          <a:lstStyle/>
          <a:p>
            <a:pPr marL="0" marR="0" lvl="0" indent="0" rtl="0" hangingPunct="0">
              <a:lnSpc>
                <a:spcPct val="100000"/>
              </a:lnSpc>
              <a:spcBef>
                <a:spcPts val="0"/>
              </a:spcBef>
              <a:spcAft>
                <a:spcPts val="0"/>
              </a:spcAft>
              <a:buNone/>
              <a:tabLst/>
            </a:pPr>
            <a:endParaRPr lang="fr-FR" sz="1800" b="0" i="0" u="none" strike="noStrike" kern="1200" cap="none" dirty="0">
              <a:ln>
                <a:noFill/>
              </a:ln>
              <a:latin typeface="Liberation Sans" pitchFamily="18"/>
              <a:ea typeface="Noto Sans CJK SC Regular" pitchFamily="2"/>
              <a:cs typeface="FreeSans" pitchFamily="2"/>
            </a:endParaRPr>
          </a:p>
        </p:txBody>
      </p:sp>
      <p:sp>
        <p:nvSpPr>
          <p:cNvPr id="12" name="Connecteur droit 11">
            <a:extLst>
              <a:ext uri="{FF2B5EF4-FFF2-40B4-BE49-F238E27FC236}">
                <a16:creationId xmlns:a16="http://schemas.microsoft.com/office/drawing/2014/main" xmlns="" id="{4CCCB51A-F48A-4DBE-998A-F125A43B014F}"/>
              </a:ext>
            </a:extLst>
          </p:cNvPr>
          <p:cNvSpPr/>
          <p:nvPr/>
        </p:nvSpPr>
        <p:spPr>
          <a:xfrm>
            <a:off x="-10633" y="4097941"/>
            <a:ext cx="350874" cy="0"/>
          </a:xfrm>
          <a:prstGeom prst="line">
            <a:avLst/>
          </a:prstGeom>
          <a:noFill/>
          <a:ln w="18000">
            <a:solidFill>
              <a:srgbClr val="336633"/>
            </a:solidFill>
            <a:prstDash val="solid"/>
          </a:ln>
        </p:spPr>
        <p:txBody>
          <a:bodyPr vert="horz" wrap="none" lIns="99000" tIns="54000" rIns="99000" bIns="54000" anchor="ctr" anchorCtr="0" compatLnSpc="0"/>
          <a:lstStyle/>
          <a:p>
            <a:pPr marL="0" marR="0" lvl="0" indent="0" rtl="0" hangingPunct="0">
              <a:lnSpc>
                <a:spcPct val="100000"/>
              </a:lnSpc>
              <a:spcBef>
                <a:spcPts val="0"/>
              </a:spcBef>
              <a:spcAft>
                <a:spcPts val="0"/>
              </a:spcAft>
              <a:buNone/>
              <a:tabLst/>
            </a:pPr>
            <a:endParaRPr lang="fr-FR" sz="1800" b="0" i="0" u="none" strike="noStrike" kern="1200" cap="none">
              <a:ln>
                <a:noFill/>
              </a:ln>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20641132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E01E7A6A-AC35-4BDA-B5F5-BEB2C3BE3900}"/>
              </a:ext>
            </a:extLst>
          </p:cNvPr>
          <p:cNvPicPr>
            <a:picLocks noChangeAspect="1"/>
          </p:cNvPicPr>
          <p:nvPr/>
        </p:nvPicPr>
        <p:blipFill>
          <a:blip r:embed="rId2">
            <a:lum/>
            <a:alphaModFix/>
          </a:blip>
          <a:srcRect l="27539" t="20955" r="16900" b="10167"/>
          <a:stretch>
            <a:fillRect/>
          </a:stretch>
        </p:blipFill>
        <p:spPr>
          <a:xfrm>
            <a:off x="1224000" y="720000"/>
            <a:ext cx="5472000" cy="4013279"/>
          </a:xfrm>
          <a:prstGeom prst="rect">
            <a:avLst/>
          </a:prstGeom>
          <a:noFill/>
          <a:ln>
            <a:noFill/>
          </a:ln>
        </p:spPr>
      </p:pic>
      <p:pic>
        <p:nvPicPr>
          <p:cNvPr id="5" name="Image 4">
            <a:extLst>
              <a:ext uri="{FF2B5EF4-FFF2-40B4-BE49-F238E27FC236}">
                <a16:creationId xmlns:a16="http://schemas.microsoft.com/office/drawing/2014/main" xmlns="" id="{E527FE7F-40C3-45D2-9E59-B86BD4D77692}"/>
              </a:ext>
            </a:extLst>
          </p:cNvPr>
          <p:cNvPicPr>
            <a:picLocks noChangeAspect="1"/>
          </p:cNvPicPr>
          <p:nvPr/>
        </p:nvPicPr>
        <p:blipFill>
          <a:blip r:embed="rId3">
            <a:lum/>
            <a:alphaModFix/>
          </a:blip>
          <a:srcRect/>
          <a:stretch>
            <a:fillRect/>
          </a:stretch>
        </p:blipFill>
        <p:spPr>
          <a:xfrm>
            <a:off x="72000" y="2015999"/>
            <a:ext cx="2304000" cy="1728000"/>
          </a:xfrm>
          <a:prstGeom prst="rect">
            <a:avLst/>
          </a:prstGeom>
          <a:noFill/>
          <a:ln w="0">
            <a:solidFill>
              <a:srgbClr val="FFFFFF"/>
            </a:solidFill>
            <a:prstDash val="solid"/>
          </a:ln>
        </p:spPr>
      </p:pic>
      <p:sp>
        <p:nvSpPr>
          <p:cNvPr id="6" name="Connecteur droit 5">
            <a:extLst>
              <a:ext uri="{FF2B5EF4-FFF2-40B4-BE49-F238E27FC236}">
                <a16:creationId xmlns:a16="http://schemas.microsoft.com/office/drawing/2014/main" xmlns="" id="{988CCEBE-0753-4FB1-AB20-1A1E0BF42A3C}"/>
              </a:ext>
            </a:extLst>
          </p:cNvPr>
          <p:cNvSpPr/>
          <p:nvPr/>
        </p:nvSpPr>
        <p:spPr>
          <a:xfrm>
            <a:off x="2376000" y="2448000"/>
            <a:ext cx="1800000" cy="72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cap="none">
              <a:ln>
                <a:noFill/>
              </a:ln>
              <a:latin typeface="Liberation Sans" pitchFamily="18"/>
              <a:ea typeface="Noto Sans CJK SC Regular" pitchFamily="2"/>
              <a:cs typeface="FreeSans" pitchFamily="2"/>
            </a:endParaRPr>
          </a:p>
        </p:txBody>
      </p:sp>
      <p:sp>
        <p:nvSpPr>
          <p:cNvPr id="7" name="Google Shape;77;p17">
            <a:extLst>
              <a:ext uri="{FF2B5EF4-FFF2-40B4-BE49-F238E27FC236}">
                <a16:creationId xmlns:a16="http://schemas.microsoft.com/office/drawing/2014/main" xmlns="" id="{4C78C9EE-76EA-43B2-B236-7D911F70D736}"/>
              </a:ext>
            </a:extLst>
          </p:cNvPr>
          <p:cNvSpPr txBox="1">
            <a:spLocks/>
          </p:cNvSpPr>
          <p:nvPr/>
        </p:nvSpPr>
        <p:spPr>
          <a:xfrm>
            <a:off x="21600" y="58320"/>
            <a:ext cx="6390000" cy="429120"/>
          </a:xfrm>
          <a:prstGeom prst="rect">
            <a:avLst/>
          </a:prstGeom>
        </p:spPr>
        <p:txBody>
          <a:bodyPr lIns="68400" tIns="68400" rIns="68400" bIns="6840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200" b="1" dirty="0">
                <a:latin typeface="Times New Roman"/>
                <a:cs typeface="Times New Roman"/>
              </a:rPr>
              <a:t>Résultats et discussion </a:t>
            </a:r>
            <a:r>
              <a:rPr lang="fr-FR" sz="1200" dirty="0">
                <a:latin typeface="Times New Roman"/>
                <a:cs typeface="Times New Roman"/>
              </a:rPr>
              <a:t> / </a:t>
            </a:r>
            <a:r>
              <a:rPr lang="fr-FR" sz="1000" dirty="0">
                <a:latin typeface="Yu Gothic UI Light" panose="020B0300000000000000" pitchFamily="34" charset="-128"/>
                <a:ea typeface="Yu Gothic UI Light" panose="020B0300000000000000" pitchFamily="34" charset="-128"/>
                <a:cs typeface="Times New Roman"/>
              </a:rPr>
              <a:t>UTILISATION DE L’ESPACE PAR LES OURS</a:t>
            </a:r>
            <a:endParaRPr lang="fr-FR" sz="900" dirty="0">
              <a:latin typeface="Yu Gothic UI Light" panose="020B0300000000000000" pitchFamily="34" charset="-128"/>
              <a:ea typeface="Yu Gothic UI Light" panose="020B0300000000000000" pitchFamily="34" charset="-128"/>
              <a:cs typeface="Times New Roman"/>
            </a:endParaRPr>
          </a:p>
        </p:txBody>
      </p:sp>
    </p:spTree>
    <p:extLst>
      <p:ext uri="{BB962C8B-B14F-4D97-AF65-F5344CB8AC3E}">
        <p14:creationId xmlns:p14="http://schemas.microsoft.com/office/powerpoint/2010/main" val="7013013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Shape 1"/>
          <p:cNvSpPr txBox="1"/>
          <p:nvPr/>
        </p:nvSpPr>
        <p:spPr>
          <a:xfrm>
            <a:off x="233640" y="444960"/>
            <a:ext cx="6390000" cy="572400"/>
          </a:xfrm>
          <a:prstGeom prst="rect">
            <a:avLst/>
          </a:prstGeom>
          <a:noFill/>
          <a:ln>
            <a:noFill/>
          </a:ln>
        </p:spPr>
        <p:txBody>
          <a:bodyPr tIns="91440" bIns="91440"/>
          <a:lstStyle/>
          <a:p>
            <a:endParaRPr lang="fr-FR" sz="1400" b="0" strike="noStrike" spc="-1">
              <a:solidFill>
                <a:srgbClr val="000000"/>
              </a:solidFill>
              <a:uFill>
                <a:solidFill>
                  <a:srgbClr val="FFFFFF"/>
                </a:solidFill>
              </a:uFill>
              <a:latin typeface="Arial"/>
            </a:endParaRPr>
          </a:p>
        </p:txBody>
      </p:sp>
      <p:sp>
        <p:nvSpPr>
          <p:cNvPr id="6" name="TextShape 1">
            <a:extLst>
              <a:ext uri="{FF2B5EF4-FFF2-40B4-BE49-F238E27FC236}">
                <a16:creationId xmlns:a16="http://schemas.microsoft.com/office/drawing/2014/main" xmlns="" id="{38245411-9ED2-4F42-825F-3E755C781B31}"/>
              </a:ext>
            </a:extLst>
          </p:cNvPr>
          <p:cNvSpPr txBox="1"/>
          <p:nvPr/>
        </p:nvSpPr>
        <p:spPr>
          <a:xfrm>
            <a:off x="0" y="62188"/>
            <a:ext cx="6390000" cy="429120"/>
          </a:xfrm>
          <a:prstGeom prst="rect">
            <a:avLst/>
          </a:prstGeom>
          <a:noFill/>
          <a:ln>
            <a:noFill/>
          </a:ln>
        </p:spPr>
        <p:txBody>
          <a:bodyPr lIns="68400" tIns="68400" rIns="68400" bIns="68400"/>
          <a:lstStyle/>
          <a:p>
            <a:pPr>
              <a:lnSpc>
                <a:spcPct val="100000"/>
              </a:lnSpc>
            </a:pPr>
            <a:r>
              <a:rPr lang="fr-FR" sz="1200" b="1" strike="noStrike" spc="-1" dirty="0">
                <a:solidFill>
                  <a:srgbClr val="000000"/>
                </a:solidFill>
                <a:uFill>
                  <a:solidFill>
                    <a:srgbClr val="FFFFFF"/>
                  </a:solidFill>
                </a:uFill>
                <a:latin typeface="Times New Roman"/>
                <a:ea typeface="Times New Roman"/>
              </a:rPr>
              <a:t>Résultats et discussion </a:t>
            </a:r>
            <a:r>
              <a:rPr lang="fr-FR" sz="1200" b="0" strike="noStrike" spc="-1" dirty="0">
                <a:solidFill>
                  <a:srgbClr val="000000"/>
                </a:solidFill>
                <a:uFill>
                  <a:solidFill>
                    <a:srgbClr val="FFFFFF"/>
                  </a:solidFill>
                </a:uFill>
                <a:latin typeface="Times New Roman"/>
                <a:ea typeface="Times New Roman"/>
              </a:rPr>
              <a:t> / </a:t>
            </a:r>
            <a:r>
              <a:rPr lang="fr-FR" sz="1000"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UNE UTILISATION COMMUNE DE L’ESPACE</a:t>
            </a:r>
            <a:endParaRPr lang="fr-FR" sz="1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pic>
        <p:nvPicPr>
          <p:cNvPr id="1026" name="Picture 2" descr="F:\Ourdouas\Carte\carte prédatio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69" t="3874" r="1922" b="6080"/>
          <a:stretch/>
        </p:blipFill>
        <p:spPr bwMode="auto">
          <a:xfrm>
            <a:off x="348429" y="731160"/>
            <a:ext cx="6041571" cy="41347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a:extLst>
              <a:ext uri="{FF2B5EF4-FFF2-40B4-BE49-F238E27FC236}">
                <a16:creationId xmlns:a16="http://schemas.microsoft.com/office/drawing/2014/main" xmlns="" id="{708CA71E-1C8F-49DF-AE81-C3910C203EBB}"/>
              </a:ext>
            </a:extLst>
          </p:cNvPr>
          <p:cNvSpPr txBox="1"/>
          <p:nvPr/>
        </p:nvSpPr>
        <p:spPr>
          <a:xfrm>
            <a:off x="157944" y="1489545"/>
            <a:ext cx="1468837" cy="973558"/>
          </a:xfrm>
          <a:prstGeom prst="rect">
            <a:avLst/>
          </a:prstGeom>
          <a:noFill/>
          <a:ln>
            <a:noFill/>
          </a:ln>
        </p:spPr>
        <p:txBody>
          <a:bodyPr lIns="68400" tIns="68400" rIns="68400" bIns="68400"/>
          <a:lstStyle/>
          <a:p>
            <a:pPr>
              <a:lnSpc>
                <a:spcPct val="150000"/>
              </a:lnSpc>
            </a:pPr>
            <a:r>
              <a:rPr lang="fr-FR" sz="1100"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CORRELATION PASSAGE DES OURS ET ATTAQUES</a:t>
            </a:r>
            <a:endParaRPr lang="fr-FR"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7" name="TextShape 2">
            <a:extLst>
              <a:ext uri="{FF2B5EF4-FFF2-40B4-BE49-F238E27FC236}">
                <a16:creationId xmlns:a16="http://schemas.microsoft.com/office/drawing/2014/main" xmlns="" id="{D97BEDCB-BA9C-434E-A95F-96A1A29A17ED}"/>
              </a:ext>
            </a:extLst>
          </p:cNvPr>
          <p:cNvSpPr txBox="1"/>
          <p:nvPr/>
        </p:nvSpPr>
        <p:spPr>
          <a:xfrm>
            <a:off x="156775" y="2840641"/>
            <a:ext cx="1468837" cy="828351"/>
          </a:xfrm>
          <a:prstGeom prst="rect">
            <a:avLst/>
          </a:prstGeom>
          <a:noFill/>
          <a:ln>
            <a:noFill/>
          </a:ln>
        </p:spPr>
        <p:txBody>
          <a:bodyPr lIns="68400" tIns="68400" rIns="68400" bIns="68400"/>
          <a:lstStyle/>
          <a:p>
            <a:pPr>
              <a:lnSpc>
                <a:spcPct val="150000"/>
              </a:lnSpc>
            </a:pPr>
            <a:r>
              <a:rPr lang="fr-FR" sz="1200"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PASSAGES D’OURS SANS ATTAQUES</a:t>
            </a:r>
            <a:endParaRPr lang="fr-FR" sz="20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8" name="Line 5">
            <a:extLst>
              <a:ext uri="{FF2B5EF4-FFF2-40B4-BE49-F238E27FC236}">
                <a16:creationId xmlns:a16="http://schemas.microsoft.com/office/drawing/2014/main" xmlns="" id="{7CF9FE81-B593-4311-B217-E94B57358A3A}"/>
              </a:ext>
            </a:extLst>
          </p:cNvPr>
          <p:cNvSpPr/>
          <p:nvPr/>
        </p:nvSpPr>
        <p:spPr>
          <a:xfrm>
            <a:off x="156775" y="1584744"/>
            <a:ext cx="0" cy="719704"/>
          </a:xfrm>
          <a:prstGeom prst="line">
            <a:avLst/>
          </a:prstGeom>
          <a:ln w="18000">
            <a:solidFill>
              <a:srgbClr val="336633"/>
            </a:solidFill>
            <a:round/>
          </a:ln>
        </p:spPr>
        <p:style>
          <a:lnRef idx="0">
            <a:scrgbClr r="0" g="0" b="0"/>
          </a:lnRef>
          <a:fillRef idx="0">
            <a:scrgbClr r="0" g="0" b="0"/>
          </a:fillRef>
          <a:effectRef idx="0">
            <a:scrgbClr r="0" g="0" b="0"/>
          </a:effectRef>
          <a:fontRef idx="minor"/>
        </p:style>
      </p:sp>
      <p:sp>
        <p:nvSpPr>
          <p:cNvPr id="10" name="TextShape 1">
            <a:extLst>
              <a:ext uri="{FF2B5EF4-FFF2-40B4-BE49-F238E27FC236}">
                <a16:creationId xmlns:a16="http://schemas.microsoft.com/office/drawing/2014/main" xmlns="" id="{23877EF7-57A5-4961-B877-2E49292DB95C}"/>
              </a:ext>
            </a:extLst>
          </p:cNvPr>
          <p:cNvSpPr txBox="1"/>
          <p:nvPr/>
        </p:nvSpPr>
        <p:spPr>
          <a:xfrm>
            <a:off x="0" y="57743"/>
            <a:ext cx="6390000" cy="429120"/>
          </a:xfrm>
          <a:prstGeom prst="rect">
            <a:avLst/>
          </a:prstGeom>
          <a:noFill/>
          <a:ln>
            <a:noFill/>
          </a:ln>
        </p:spPr>
        <p:txBody>
          <a:bodyPr lIns="68400" tIns="68400" rIns="68400" bIns="68400"/>
          <a:lstStyle/>
          <a:p>
            <a:pPr>
              <a:lnSpc>
                <a:spcPct val="100000"/>
              </a:lnSpc>
            </a:pPr>
            <a:r>
              <a:rPr lang="fr-FR" sz="1200" b="1" strike="noStrike" spc="-1" dirty="0">
                <a:solidFill>
                  <a:srgbClr val="000000"/>
                </a:solidFill>
                <a:uFill>
                  <a:solidFill>
                    <a:srgbClr val="FFFFFF"/>
                  </a:solidFill>
                </a:uFill>
                <a:latin typeface="Times New Roman"/>
                <a:ea typeface="Times New Roman"/>
              </a:rPr>
              <a:t>Résultats et discussion </a:t>
            </a:r>
            <a:r>
              <a:rPr lang="fr-FR" sz="1200" b="0" strike="noStrike" spc="-1" dirty="0">
                <a:solidFill>
                  <a:srgbClr val="000000"/>
                </a:solidFill>
                <a:uFill>
                  <a:solidFill>
                    <a:srgbClr val="FFFFFF"/>
                  </a:solidFill>
                </a:uFill>
                <a:latin typeface="Times New Roman"/>
                <a:ea typeface="Times New Roman"/>
              </a:rPr>
              <a:t> / </a:t>
            </a:r>
            <a:r>
              <a:rPr lang="fr-FR" sz="1000"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UNE UTILISATION COMMUNE DE L’ESPACE</a:t>
            </a:r>
            <a:endParaRPr lang="fr-FR" sz="1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11" name="Line 5">
            <a:extLst>
              <a:ext uri="{FF2B5EF4-FFF2-40B4-BE49-F238E27FC236}">
                <a16:creationId xmlns:a16="http://schemas.microsoft.com/office/drawing/2014/main" xmlns="" id="{CC87AD04-20A0-4EDE-BD3D-9938F6E2CC49}"/>
              </a:ext>
            </a:extLst>
          </p:cNvPr>
          <p:cNvSpPr/>
          <p:nvPr/>
        </p:nvSpPr>
        <p:spPr>
          <a:xfrm>
            <a:off x="155606" y="2840641"/>
            <a:ext cx="0" cy="719704"/>
          </a:xfrm>
          <a:prstGeom prst="line">
            <a:avLst/>
          </a:prstGeom>
          <a:ln w="18000">
            <a:solidFill>
              <a:srgbClr val="336633"/>
            </a:solidFill>
            <a:round/>
          </a:ln>
        </p:spPr>
        <p:style>
          <a:lnRef idx="0">
            <a:scrgbClr r="0" g="0" b="0"/>
          </a:lnRef>
          <a:fillRef idx="0">
            <a:scrgbClr r="0" g="0" b="0"/>
          </a:fillRef>
          <a:effectRef idx="0">
            <a:scrgbClr r="0" g="0" b="0"/>
          </a:effectRef>
          <a:fontRef idx="minor"/>
        </p:style>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925" y="816429"/>
            <a:ext cx="4937396" cy="355554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282534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38AE269-2322-4F05-8DA7-DADAB990AE32}"/>
              </a:ext>
            </a:extLst>
          </p:cNvPr>
          <p:cNvSpPr/>
          <p:nvPr/>
        </p:nvSpPr>
        <p:spPr>
          <a:xfrm>
            <a:off x="0" y="4020457"/>
            <a:ext cx="6858000" cy="1124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Shape 1">
            <a:extLst>
              <a:ext uri="{FF2B5EF4-FFF2-40B4-BE49-F238E27FC236}">
                <a16:creationId xmlns:a16="http://schemas.microsoft.com/office/drawing/2014/main" xmlns="" id="{1F10DA41-9C11-4EE4-9D7B-A468082B9BCB}"/>
              </a:ext>
            </a:extLst>
          </p:cNvPr>
          <p:cNvSpPr txBox="1"/>
          <p:nvPr/>
        </p:nvSpPr>
        <p:spPr>
          <a:xfrm>
            <a:off x="0" y="93987"/>
            <a:ext cx="6390000" cy="429120"/>
          </a:xfrm>
          <a:prstGeom prst="rect">
            <a:avLst/>
          </a:prstGeom>
          <a:noFill/>
          <a:ln>
            <a:noFill/>
          </a:ln>
        </p:spPr>
        <p:txBody>
          <a:bodyPr lIns="68400" tIns="68400" rIns="68400" bIns="68400"/>
          <a:lstStyle/>
          <a:p>
            <a:pPr>
              <a:lnSpc>
                <a:spcPct val="100000"/>
              </a:lnSpc>
            </a:pPr>
            <a:r>
              <a:rPr lang="fr-FR" sz="1200" b="1" strike="noStrike" spc="-1" dirty="0">
                <a:solidFill>
                  <a:srgbClr val="000000"/>
                </a:solidFill>
                <a:uFill>
                  <a:solidFill>
                    <a:srgbClr val="FFFFFF"/>
                  </a:solidFill>
                </a:uFill>
                <a:latin typeface="Times New Roman"/>
                <a:ea typeface="Times New Roman"/>
              </a:rPr>
              <a:t>Résultats et discussion </a:t>
            </a:r>
            <a:r>
              <a:rPr lang="fr-FR" sz="1200" b="0" strike="noStrike" spc="-1" dirty="0">
                <a:solidFill>
                  <a:srgbClr val="000000"/>
                </a:solidFill>
                <a:uFill>
                  <a:solidFill>
                    <a:srgbClr val="FFFFFF"/>
                  </a:solidFill>
                </a:uFill>
                <a:latin typeface="Times New Roman"/>
                <a:ea typeface="Times New Roman"/>
              </a:rPr>
              <a:t> / </a:t>
            </a:r>
            <a:r>
              <a:rPr lang="fr-FR" sz="1000"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UNE UTILISATION COMMUNE DE L’ESPACE</a:t>
            </a:r>
            <a:endParaRPr lang="fr-FR" sz="1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7" name="TextShape 2">
            <a:extLst>
              <a:ext uri="{FF2B5EF4-FFF2-40B4-BE49-F238E27FC236}">
                <a16:creationId xmlns:a16="http://schemas.microsoft.com/office/drawing/2014/main" xmlns="" id="{B2FE20BF-D046-4EA3-BCDD-1ECD33F5A668}"/>
              </a:ext>
            </a:extLst>
          </p:cNvPr>
          <p:cNvSpPr txBox="1"/>
          <p:nvPr/>
        </p:nvSpPr>
        <p:spPr>
          <a:xfrm>
            <a:off x="81744" y="535230"/>
            <a:ext cx="6390000" cy="625914"/>
          </a:xfrm>
          <a:prstGeom prst="rect">
            <a:avLst/>
          </a:prstGeom>
          <a:noFill/>
          <a:ln>
            <a:noFill/>
          </a:ln>
        </p:spPr>
        <p:txBody>
          <a:bodyPr lIns="68400" tIns="68400" rIns="68400" bIns="68400"/>
          <a:lstStyle/>
          <a:p>
            <a:pPr>
              <a:lnSpc>
                <a:spcPct val="150000"/>
              </a:lnSpc>
            </a:pPr>
            <a:r>
              <a:rPr lang="fr-FR" sz="1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Prédations majoritairement sur des brebis égarées, à l’écart du troupeau </a:t>
            </a:r>
          </a:p>
        </p:txBody>
      </p:sp>
      <p:sp>
        <p:nvSpPr>
          <p:cNvPr id="8" name="Connecteur droit 7">
            <a:extLst>
              <a:ext uri="{FF2B5EF4-FFF2-40B4-BE49-F238E27FC236}">
                <a16:creationId xmlns:a16="http://schemas.microsoft.com/office/drawing/2014/main" xmlns="" id="{D0401B51-B51A-4958-ACC6-D3347BFBBE7E}"/>
              </a:ext>
            </a:extLst>
          </p:cNvPr>
          <p:cNvSpPr/>
          <p:nvPr/>
        </p:nvSpPr>
        <p:spPr>
          <a:xfrm>
            <a:off x="0" y="899515"/>
            <a:ext cx="350874" cy="0"/>
          </a:xfrm>
          <a:prstGeom prst="line">
            <a:avLst/>
          </a:prstGeom>
          <a:noFill/>
          <a:ln w="18000">
            <a:solidFill>
              <a:srgbClr val="336633"/>
            </a:solidFill>
            <a:prstDash val="solid"/>
          </a:ln>
        </p:spPr>
        <p:txBody>
          <a:bodyPr vert="horz" wrap="none" lIns="99000" tIns="54000" rIns="99000" bIns="54000" anchor="ctr" anchorCtr="0" compatLnSpc="0"/>
          <a:lstStyle/>
          <a:p>
            <a:pPr marL="0" marR="0" lvl="0" indent="0" rtl="0" hangingPunct="0">
              <a:lnSpc>
                <a:spcPct val="100000"/>
              </a:lnSpc>
              <a:spcBef>
                <a:spcPts val="0"/>
              </a:spcBef>
              <a:spcAft>
                <a:spcPts val="0"/>
              </a:spcAft>
              <a:buNone/>
              <a:tabLst/>
            </a:pPr>
            <a:endParaRPr lang="fr-FR" sz="1800" b="0" i="0" u="none" strike="noStrike" kern="1200" cap="none" dirty="0">
              <a:ln>
                <a:noFill/>
              </a:ln>
              <a:latin typeface="Liberation Sans" pitchFamily="18"/>
              <a:ea typeface="Noto Sans CJK SC Regular" pitchFamily="2"/>
              <a:cs typeface="FreeSans" pitchFamily="2"/>
            </a:endParaRPr>
          </a:p>
        </p:txBody>
      </p:sp>
      <p:pic>
        <p:nvPicPr>
          <p:cNvPr id="3" name="Image 2">
            <a:extLst>
              <a:ext uri="{FF2B5EF4-FFF2-40B4-BE49-F238E27FC236}">
                <a16:creationId xmlns:a16="http://schemas.microsoft.com/office/drawing/2014/main" xmlns="" id="{73165B65-1E47-4F29-84CD-852DFD9AF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965" y="1173267"/>
            <a:ext cx="4940768" cy="3705576"/>
          </a:xfrm>
          <a:prstGeom prst="rect">
            <a:avLst/>
          </a:prstGeom>
        </p:spPr>
      </p:pic>
    </p:spTree>
    <p:extLst>
      <p:ext uri="{BB962C8B-B14F-4D97-AF65-F5344CB8AC3E}">
        <p14:creationId xmlns:p14="http://schemas.microsoft.com/office/powerpoint/2010/main" val="26166141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Shape 2"/>
          <p:cNvSpPr txBox="1"/>
          <p:nvPr/>
        </p:nvSpPr>
        <p:spPr>
          <a:xfrm>
            <a:off x="857160" y="2701800"/>
            <a:ext cx="5143320" cy="1241640"/>
          </a:xfrm>
          <a:prstGeom prst="rect">
            <a:avLst/>
          </a:prstGeom>
          <a:noFill/>
          <a:ln>
            <a:noFill/>
          </a:ln>
        </p:spPr>
        <p:txBody>
          <a:bodyPr lIns="68400" tIns="68400" rIns="68400" bIns="68400"/>
          <a:lstStyle/>
          <a:p>
            <a:pPr algn="ctr"/>
            <a:endParaRPr lang="fr-FR" sz="3200" b="0" strike="noStrike" spc="-1">
              <a:solidFill>
                <a:srgbClr val="000000"/>
              </a:solidFill>
              <a:uFill>
                <a:solidFill>
                  <a:srgbClr val="FFFFFF"/>
                </a:solidFill>
              </a:uFill>
              <a:latin typeface="Arial"/>
            </a:endParaRPr>
          </a:p>
        </p:txBody>
      </p:sp>
      <p:pic>
        <p:nvPicPr>
          <p:cNvPr id="4" name="Image 5">
            <a:extLst>
              <a:ext uri="{FF2B5EF4-FFF2-40B4-BE49-F238E27FC236}">
                <a16:creationId xmlns:a16="http://schemas.microsoft.com/office/drawing/2014/main" xmlns="" id="{B5F91AF0-02F0-42BB-A1D0-D3128BBBEA89}"/>
              </a:ext>
            </a:extLst>
          </p:cNvPr>
          <p:cNvPicPr>
            <a:picLocks noChangeAspect="1"/>
          </p:cNvPicPr>
          <p:nvPr/>
        </p:nvPicPr>
        <p:blipFill>
          <a:blip r:embed="rId2">
            <a:lum/>
            <a:alphaModFix/>
          </a:blip>
          <a:srcRect/>
          <a:stretch>
            <a:fillRect/>
          </a:stretch>
        </p:blipFill>
        <p:spPr>
          <a:xfrm>
            <a:off x="180000" y="125280"/>
            <a:ext cx="6552000" cy="4914720"/>
          </a:xfrm>
          <a:prstGeom prst="rect">
            <a:avLst/>
          </a:prstGeom>
          <a:noFill/>
          <a:ln>
            <a:noFill/>
          </a:ln>
        </p:spPr>
      </p:pic>
      <p:sp>
        <p:nvSpPr>
          <p:cNvPr id="5" name="Google Shape;72;p16">
            <a:extLst>
              <a:ext uri="{FF2B5EF4-FFF2-40B4-BE49-F238E27FC236}">
                <a16:creationId xmlns:a16="http://schemas.microsoft.com/office/drawing/2014/main" xmlns="" id="{8C81CD99-883E-4491-AC4B-4190F972FF5B}"/>
              </a:ext>
            </a:extLst>
          </p:cNvPr>
          <p:cNvSpPr txBox="1">
            <a:spLocks/>
          </p:cNvSpPr>
          <p:nvPr/>
        </p:nvSpPr>
        <p:spPr>
          <a:xfrm>
            <a:off x="144000" y="1944000"/>
            <a:ext cx="2304000" cy="1512000"/>
          </a:xfrm>
          <a:prstGeom prst="rect">
            <a:avLst/>
          </a:prstGeom>
          <a:solidFill>
            <a:srgbClr val="EEEEEE">
              <a:alpha val="50000"/>
            </a:srgbClr>
          </a:solidFill>
        </p:spPr>
        <p:txBody>
          <a:bodyPr lIns="68400" tIns="68400" rIns="68400" bIns="6840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a:latin typeface="Liberation Serif" pitchFamily="18"/>
                <a:cs typeface="Times New Roman" pitchFamily="18"/>
              </a:rPr>
              <a:t/>
            </a:r>
            <a:br>
              <a:rPr lang="fr-FR" sz="2800" b="1">
                <a:latin typeface="Liberation Serif" pitchFamily="18"/>
                <a:cs typeface="Times New Roman" pitchFamily="18"/>
              </a:rPr>
            </a:br>
            <a:r>
              <a:rPr lang="fr-FR" sz="2800" b="1">
                <a:latin typeface="Liberation Serif" pitchFamily="18"/>
                <a:cs typeface="Times New Roman" pitchFamily="18"/>
              </a:rPr>
              <a:t>Introduction</a:t>
            </a:r>
            <a:r>
              <a:rPr lang="fr-FR" sz="1400">
                <a:latin typeface="Arial"/>
              </a:rPr>
              <a:t/>
            </a:r>
            <a:br>
              <a:rPr lang="fr-FR" sz="1400">
                <a:latin typeface="Arial"/>
              </a:rPr>
            </a:br>
            <a:r>
              <a:rPr lang="fr-FR" sz="1400">
                <a:latin typeface="Arial"/>
              </a:rPr>
              <a:t/>
            </a:r>
            <a:br>
              <a:rPr lang="fr-FR" sz="1400">
                <a:latin typeface="Arial"/>
              </a:rPr>
            </a:br>
            <a:endParaRPr lang="fr-FR" sz="1400" dirty="0">
              <a:latin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154" name="Image 153"/>
          <p:cNvPicPr/>
          <p:nvPr/>
        </p:nvPicPr>
        <p:blipFill>
          <a:blip r:embed="rId2"/>
          <a:stretch/>
        </p:blipFill>
        <p:spPr>
          <a:xfrm>
            <a:off x="108000" y="76680"/>
            <a:ext cx="6665760" cy="4998960"/>
          </a:xfrm>
          <a:prstGeom prst="rect">
            <a:avLst/>
          </a:prstGeom>
          <a:ln w="108000">
            <a:noFill/>
          </a:ln>
        </p:spPr>
      </p:pic>
      <p:sp>
        <p:nvSpPr>
          <p:cNvPr id="155" name="TextShape 1"/>
          <p:cNvSpPr txBox="1"/>
          <p:nvPr/>
        </p:nvSpPr>
        <p:spPr>
          <a:xfrm>
            <a:off x="108000" y="1579474"/>
            <a:ext cx="2232000" cy="1808160"/>
          </a:xfrm>
          <a:prstGeom prst="rect">
            <a:avLst/>
          </a:prstGeom>
          <a:solidFill>
            <a:srgbClr val="EEEEEE">
              <a:alpha val="50000"/>
            </a:srgbClr>
          </a:solidFill>
          <a:ln>
            <a:noFill/>
          </a:ln>
        </p:spPr>
        <p:txBody>
          <a:bodyPr lIns="68400" tIns="68400" rIns="68400" bIns="68400"/>
          <a:lstStyle/>
          <a:p>
            <a:pPr algn="ctr"/>
            <a:r>
              <a:rPr lang="fr-FR" sz="2800" b="1" strike="noStrike" spc="-1" dirty="0">
                <a:solidFill>
                  <a:srgbClr val="000000"/>
                </a:solidFill>
                <a:uFill>
                  <a:solidFill>
                    <a:srgbClr val="FFFFFF"/>
                  </a:solidFill>
                </a:uFill>
                <a:latin typeface="Times New Roman"/>
              </a:rPr>
              <a:t>Résultats et discussion</a:t>
            </a:r>
            <a:r>
              <a:rPr lang="fr-FR" sz="1400" b="0" strike="noStrike" spc="-1" dirty="0">
                <a:solidFill>
                  <a:srgbClr val="000000"/>
                </a:solidFill>
                <a:uFill>
                  <a:solidFill>
                    <a:srgbClr val="FFFFFF"/>
                  </a:solidFill>
                </a:uFill>
                <a:latin typeface="Arial"/>
              </a:rPr>
              <a:t>
</a:t>
            </a:r>
            <a:r>
              <a:rPr lang="fr-FR" sz="1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PRÉVENTION DE LA PRÉDATION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CustomShape 1"/>
          <p:cNvSpPr/>
          <p:nvPr/>
        </p:nvSpPr>
        <p:spPr>
          <a:xfrm>
            <a:off x="3600000" y="0"/>
            <a:ext cx="3258000" cy="514440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pic>
        <p:nvPicPr>
          <p:cNvPr id="161" name="Google Shape;196;p32"/>
          <p:cNvPicPr/>
          <p:nvPr/>
        </p:nvPicPr>
        <p:blipFill>
          <a:blip r:embed="rId3"/>
          <a:srcRect r="7624"/>
          <a:stretch/>
        </p:blipFill>
        <p:spPr>
          <a:xfrm>
            <a:off x="3811320" y="0"/>
            <a:ext cx="3060000" cy="2628000"/>
          </a:xfrm>
          <a:prstGeom prst="rect">
            <a:avLst/>
          </a:prstGeom>
          <a:ln>
            <a:noFill/>
          </a:ln>
        </p:spPr>
      </p:pic>
      <p:sp>
        <p:nvSpPr>
          <p:cNvPr id="162" name="TextShape 2"/>
          <p:cNvSpPr txBox="1"/>
          <p:nvPr/>
        </p:nvSpPr>
        <p:spPr>
          <a:xfrm>
            <a:off x="522000" y="1336302"/>
            <a:ext cx="2358000" cy="2345760"/>
          </a:xfrm>
          <a:prstGeom prst="rect">
            <a:avLst/>
          </a:prstGeom>
          <a:noFill/>
          <a:ln>
            <a:noFill/>
          </a:ln>
        </p:spPr>
        <p:txBody>
          <a:bodyPr lIns="68400" tIns="68400" rIns="68400" bIns="68400"/>
          <a:lstStyle/>
          <a:p>
            <a:pPr>
              <a:lnSpc>
                <a:spcPct val="100000"/>
              </a:lnSpc>
            </a:pPr>
            <a:r>
              <a:rPr lang="fr-FR" sz="1600" strike="noStrike" spc="-1" dirty="0">
                <a:solidFill>
                  <a:srgbClr val="003300"/>
                </a:solidFill>
                <a:uFill>
                  <a:solidFill>
                    <a:srgbClr val="FFFFFF"/>
                  </a:solidFill>
                </a:uFill>
                <a:latin typeface="Yu Gothic UI Light" panose="020B0300000000000000" pitchFamily="34" charset="-128"/>
                <a:ea typeface="Yu Gothic UI Light" panose="020B0300000000000000" pitchFamily="34" charset="-128"/>
              </a:rPr>
              <a:t>LIMITES</a:t>
            </a:r>
            <a:endParaRPr lang="fr-FR" sz="280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a:p>
            <a:pPr>
              <a:lnSpc>
                <a:spcPct val="100000"/>
              </a:lnSpc>
            </a:pPr>
            <a:endParaRPr lang="fr-FR" sz="1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a:p>
            <a:pPr>
              <a:lnSpc>
                <a:spcPct val="150000"/>
              </a:lnSpc>
            </a:pPr>
            <a:r>
              <a:rPr lang="fr-FR" sz="12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LIMITES TECHNIQUES ET HUMAINES </a:t>
            </a:r>
            <a:r>
              <a:rPr lang="fr-FR" sz="11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a:t>
            </a:r>
            <a:r>
              <a:rPr lang="fr-FR" sz="12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FACTEURS EXTERNES : </a:t>
            </a:r>
            <a:r>
              <a:rPr lang="fr-FR" sz="11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a:r>
            <a:br>
              <a:rPr lang="fr-FR" sz="11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br>
            <a:r>
              <a:rPr lang="fr-FR" sz="8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COMPORTEMENT DES BÊTES</a:t>
            </a:r>
            <a:r>
              <a:rPr lang="fr-FR" sz="800"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a:r>
            <a:br>
              <a:rPr lang="fr-FR" sz="800"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br>
            <a:r>
              <a:rPr lang="fr-FR" sz="8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CONDITIONS MÉTÉOROLOGIQUES</a:t>
            </a:r>
            <a:br>
              <a:rPr lang="fr-FR" sz="8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br>
            <a:r>
              <a:rPr lang="fr-FR" sz="8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TOPOGRAPHIE</a:t>
            </a:r>
            <a:endParaRPr lang="fr-FR" sz="28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163" name="TextShape 3"/>
          <p:cNvSpPr txBox="1"/>
          <p:nvPr/>
        </p:nvSpPr>
        <p:spPr>
          <a:xfrm>
            <a:off x="21600" y="58320"/>
            <a:ext cx="6390000" cy="429120"/>
          </a:xfrm>
          <a:prstGeom prst="rect">
            <a:avLst/>
          </a:prstGeom>
          <a:noFill/>
          <a:ln>
            <a:noFill/>
          </a:ln>
        </p:spPr>
        <p:txBody>
          <a:bodyPr lIns="68400" tIns="68400" rIns="68400" bIns="68400"/>
          <a:lstStyle/>
          <a:p>
            <a:pPr>
              <a:lnSpc>
                <a:spcPct val="100000"/>
              </a:lnSpc>
            </a:pPr>
            <a:r>
              <a:rPr lang="fr-FR" sz="1200" b="1" strike="noStrike" spc="-1" dirty="0">
                <a:solidFill>
                  <a:srgbClr val="000000"/>
                </a:solidFill>
                <a:uFill>
                  <a:solidFill>
                    <a:srgbClr val="FFFFFF"/>
                  </a:solidFill>
                </a:uFill>
                <a:latin typeface="Times New Roman"/>
                <a:ea typeface="Times New Roman"/>
              </a:rPr>
              <a:t>Résultats et discussion </a:t>
            </a:r>
            <a:r>
              <a:rPr lang="fr-FR" sz="1200" b="0" strike="noStrike" spc="-1" dirty="0">
                <a:solidFill>
                  <a:srgbClr val="000000"/>
                </a:solidFill>
                <a:uFill>
                  <a:solidFill>
                    <a:srgbClr val="FFFFFF"/>
                  </a:solidFill>
                </a:uFill>
                <a:latin typeface="Times New Roman"/>
                <a:ea typeface="Times New Roman"/>
              </a:rPr>
              <a:t> / </a:t>
            </a:r>
            <a:r>
              <a:rPr lang="fr-FR" sz="900" b="0" strike="noStrike" spc="-1" dirty="0">
                <a:solidFill>
                  <a:srgbClr val="000000"/>
                </a:solidFill>
                <a:uFill>
                  <a:solidFill>
                    <a:srgbClr val="FFFFFF"/>
                  </a:solidFill>
                </a:uFill>
                <a:latin typeface="DejaVu Sans Light"/>
                <a:ea typeface="Times New Roman"/>
              </a:rPr>
              <a:t> </a:t>
            </a:r>
            <a:r>
              <a:rPr lang="fr-FR" sz="10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PRÉVENTION DE LA PRÉDATION</a:t>
            </a:r>
            <a:r>
              <a:rPr lang="fr-FR" sz="105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a:t>
            </a:r>
            <a:endParaRPr lang="fr-FR" sz="1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164" name="Line 4"/>
          <p:cNvSpPr/>
          <p:nvPr/>
        </p:nvSpPr>
        <p:spPr>
          <a:xfrm>
            <a:off x="0" y="1548000"/>
            <a:ext cx="522000" cy="0"/>
          </a:xfrm>
          <a:prstGeom prst="line">
            <a:avLst/>
          </a:prstGeom>
          <a:ln w="72000">
            <a:solidFill>
              <a:srgbClr val="003300"/>
            </a:solidFill>
            <a:round/>
          </a:ln>
        </p:spPr>
        <p:style>
          <a:lnRef idx="0">
            <a:scrgbClr r="0" g="0" b="0"/>
          </a:lnRef>
          <a:fillRef idx="0">
            <a:scrgbClr r="0" g="0" b="0"/>
          </a:fillRef>
          <a:effectRef idx="0">
            <a:scrgbClr r="0" g="0" b="0"/>
          </a:effectRef>
          <a:fontRef idx="minor"/>
        </p:style>
      </p:sp>
      <p:pic>
        <p:nvPicPr>
          <p:cNvPr id="165" name="Image 164"/>
          <p:cNvPicPr/>
          <p:nvPr/>
        </p:nvPicPr>
        <p:blipFill>
          <a:blip r:embed="rId4"/>
          <a:stretch/>
        </p:blipFill>
        <p:spPr>
          <a:xfrm>
            <a:off x="3812400" y="2664000"/>
            <a:ext cx="3060000" cy="2487600"/>
          </a:xfrm>
          <a:prstGeom prst="rect">
            <a:avLst/>
          </a:prstGeom>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ustomShape 1"/>
          <p:cNvSpPr/>
          <p:nvPr/>
        </p:nvSpPr>
        <p:spPr>
          <a:xfrm>
            <a:off x="0" y="2520000"/>
            <a:ext cx="6858000" cy="262440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167" name="TextShape 2"/>
          <p:cNvSpPr txBox="1"/>
          <p:nvPr/>
        </p:nvSpPr>
        <p:spPr>
          <a:xfrm>
            <a:off x="504000" y="1404000"/>
            <a:ext cx="5127366" cy="1141200"/>
          </a:xfrm>
          <a:prstGeom prst="rect">
            <a:avLst/>
          </a:prstGeom>
          <a:noFill/>
          <a:ln>
            <a:noFill/>
          </a:ln>
        </p:spPr>
        <p:txBody>
          <a:bodyPr lIns="68400" tIns="68400" rIns="68400" bIns="68400"/>
          <a:lstStyle/>
          <a:p>
            <a:pPr>
              <a:lnSpc>
                <a:spcPct val="100000"/>
              </a:lnSpc>
            </a:pPr>
            <a:r>
              <a:rPr lang="fr-FR" sz="1400" strike="noStrike" spc="-1" dirty="0">
                <a:solidFill>
                  <a:srgbClr val="003300"/>
                </a:solidFill>
                <a:uFill>
                  <a:solidFill>
                    <a:srgbClr val="FFFFFF"/>
                  </a:solidFill>
                </a:uFill>
                <a:latin typeface="Yu Gothic UI Light" panose="020B0300000000000000" pitchFamily="34" charset="-128"/>
                <a:ea typeface="Yu Gothic UI Light" panose="020B0300000000000000" pitchFamily="34" charset="-128"/>
              </a:rPr>
              <a:t>LIMITES &amp; ENJEUX DU PARC DE NUIT</a:t>
            </a:r>
            <a:endParaRPr lang="fr-FR" sz="320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a:p>
            <a:pPr>
              <a:lnSpc>
                <a:spcPct val="100000"/>
              </a:lnSpc>
            </a:pPr>
            <a:endParaRPr lang="fr-FR" sz="2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a:p>
            <a:pPr>
              <a:lnSpc>
                <a:spcPct val="100000"/>
              </a:lnSpc>
            </a:pPr>
            <a:r>
              <a:rPr lang="fr-FR" sz="12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PROBLÈMES SANITAIRES</a:t>
            </a:r>
            <a:endParaRPr lang="fr-FR" sz="32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pic>
        <p:nvPicPr>
          <p:cNvPr id="168" name="Google Shape;203;p33"/>
          <p:cNvPicPr/>
          <p:nvPr/>
        </p:nvPicPr>
        <p:blipFill>
          <a:blip r:embed="rId3"/>
          <a:srcRect t="2912" r="14809" b="6816"/>
          <a:stretch/>
        </p:blipFill>
        <p:spPr>
          <a:xfrm>
            <a:off x="3485160" y="2700000"/>
            <a:ext cx="3304800" cy="2300400"/>
          </a:xfrm>
          <a:prstGeom prst="rect">
            <a:avLst/>
          </a:prstGeom>
          <a:ln>
            <a:noFill/>
          </a:ln>
        </p:spPr>
      </p:pic>
      <p:sp>
        <p:nvSpPr>
          <p:cNvPr id="169" name="TextShape 3"/>
          <p:cNvSpPr txBox="1"/>
          <p:nvPr/>
        </p:nvSpPr>
        <p:spPr>
          <a:xfrm>
            <a:off x="21600" y="58320"/>
            <a:ext cx="6390000" cy="429120"/>
          </a:xfrm>
          <a:prstGeom prst="rect">
            <a:avLst/>
          </a:prstGeom>
          <a:noFill/>
          <a:ln>
            <a:noFill/>
          </a:ln>
        </p:spPr>
        <p:txBody>
          <a:bodyPr lIns="68400" tIns="68400" rIns="68400" bIns="68400"/>
          <a:lstStyle/>
          <a:p>
            <a:pPr>
              <a:lnSpc>
                <a:spcPct val="100000"/>
              </a:lnSpc>
            </a:pPr>
            <a:r>
              <a:rPr lang="fr-FR" sz="1200" b="1" strike="noStrike" spc="-1">
                <a:solidFill>
                  <a:srgbClr val="000000"/>
                </a:solidFill>
                <a:uFill>
                  <a:solidFill>
                    <a:srgbClr val="FFFFFF"/>
                  </a:solidFill>
                </a:uFill>
                <a:latin typeface="Times New Roman"/>
                <a:ea typeface="Times New Roman"/>
              </a:rPr>
              <a:t>Résultats et discussion </a:t>
            </a:r>
            <a:r>
              <a:rPr lang="fr-FR" sz="1200" b="0" strike="noStrike" spc="-1">
                <a:solidFill>
                  <a:srgbClr val="000000"/>
                </a:solidFill>
                <a:uFill>
                  <a:solidFill>
                    <a:srgbClr val="FFFFFF"/>
                  </a:solidFill>
                </a:uFill>
                <a:latin typeface="Times New Roman"/>
                <a:ea typeface="Times New Roman"/>
              </a:rPr>
              <a:t> / </a:t>
            </a:r>
            <a:r>
              <a:rPr lang="fr-FR" sz="900" b="0" strike="noStrike" spc="-1">
                <a:solidFill>
                  <a:srgbClr val="000000"/>
                </a:solidFill>
                <a:uFill>
                  <a:solidFill>
                    <a:srgbClr val="FFFFFF"/>
                  </a:solidFill>
                </a:uFill>
                <a:latin typeface="DejaVu Sans Light"/>
                <a:ea typeface="Times New Roman"/>
              </a:rPr>
              <a:t> PRÉVENTION DE LA PRÉDATION</a:t>
            </a:r>
            <a:r>
              <a:rPr lang="fr-FR" sz="1000" b="0" strike="noStrike" spc="-1">
                <a:solidFill>
                  <a:srgbClr val="000000"/>
                </a:solidFill>
                <a:uFill>
                  <a:solidFill>
                    <a:srgbClr val="FFFFFF"/>
                  </a:solidFill>
                </a:uFill>
                <a:latin typeface="DejaVu Sans Light"/>
                <a:ea typeface="Times New Roman"/>
              </a:rPr>
              <a:t> </a:t>
            </a:r>
            <a:endParaRPr lang="fr-FR" sz="1400" b="0" strike="noStrike" spc="-1">
              <a:solidFill>
                <a:srgbClr val="000000"/>
              </a:solidFill>
              <a:uFill>
                <a:solidFill>
                  <a:srgbClr val="FFFFFF"/>
                </a:solidFill>
              </a:uFill>
              <a:latin typeface="Arial"/>
            </a:endParaRPr>
          </a:p>
        </p:txBody>
      </p:sp>
      <p:sp>
        <p:nvSpPr>
          <p:cNvPr id="170" name="Line 4"/>
          <p:cNvSpPr/>
          <p:nvPr/>
        </p:nvSpPr>
        <p:spPr>
          <a:xfrm>
            <a:off x="0" y="1548000"/>
            <a:ext cx="522000" cy="0"/>
          </a:xfrm>
          <a:prstGeom prst="line">
            <a:avLst/>
          </a:prstGeom>
          <a:ln w="72000">
            <a:solidFill>
              <a:srgbClr val="003300"/>
            </a:solidFill>
            <a:round/>
          </a:ln>
        </p:spPr>
        <p:style>
          <a:lnRef idx="0">
            <a:scrgbClr r="0" g="0" b="0"/>
          </a:lnRef>
          <a:fillRef idx="0">
            <a:scrgbClr r="0" g="0" b="0"/>
          </a:fillRef>
          <a:effectRef idx="0">
            <a:scrgbClr r="0" g="0" b="0"/>
          </a:effectRef>
          <a:fontRef idx="minor"/>
        </p:style>
      </p:sp>
      <p:pic>
        <p:nvPicPr>
          <p:cNvPr id="171" name="Image 170"/>
          <p:cNvPicPr/>
          <p:nvPr/>
        </p:nvPicPr>
        <p:blipFill>
          <a:blip r:embed="rId4"/>
          <a:srcRect l="4383"/>
          <a:stretch/>
        </p:blipFill>
        <p:spPr>
          <a:xfrm>
            <a:off x="72000" y="2700000"/>
            <a:ext cx="3296880" cy="2298600"/>
          </a:xfrm>
          <a:prstGeom prst="rect">
            <a:avLst/>
          </a:prstGeom>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4104000" y="0"/>
            <a:ext cx="2754000" cy="514440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pic>
        <p:nvPicPr>
          <p:cNvPr id="173" name="Google Shape;208;p34"/>
          <p:cNvPicPr/>
          <p:nvPr/>
        </p:nvPicPr>
        <p:blipFill>
          <a:blip r:embed="rId3"/>
          <a:srcRect r="7596" b="5162"/>
          <a:stretch/>
        </p:blipFill>
        <p:spPr>
          <a:xfrm>
            <a:off x="2376000" y="930960"/>
            <a:ext cx="4465440" cy="3497040"/>
          </a:xfrm>
          <a:prstGeom prst="rect">
            <a:avLst/>
          </a:prstGeom>
          <a:ln>
            <a:noFill/>
          </a:ln>
        </p:spPr>
      </p:pic>
      <p:sp>
        <p:nvSpPr>
          <p:cNvPr id="174" name="TextShape 2"/>
          <p:cNvSpPr txBox="1"/>
          <p:nvPr/>
        </p:nvSpPr>
        <p:spPr>
          <a:xfrm>
            <a:off x="506520" y="1411542"/>
            <a:ext cx="1761480" cy="1290240"/>
          </a:xfrm>
          <a:prstGeom prst="rect">
            <a:avLst/>
          </a:prstGeom>
          <a:noFill/>
          <a:ln>
            <a:noFill/>
          </a:ln>
        </p:spPr>
        <p:txBody>
          <a:bodyPr lIns="68400" tIns="68400" rIns="68400" bIns="68400"/>
          <a:lstStyle/>
          <a:p>
            <a:pPr>
              <a:lnSpc>
                <a:spcPct val="100000"/>
              </a:lnSpc>
            </a:pPr>
            <a:r>
              <a:rPr lang="fr-FR" sz="1400" strike="noStrike" spc="-1" dirty="0">
                <a:solidFill>
                  <a:srgbClr val="003300"/>
                </a:solidFill>
                <a:uFill>
                  <a:solidFill>
                    <a:srgbClr val="FFFFFF"/>
                  </a:solidFill>
                </a:uFill>
                <a:latin typeface="Yu Gothic UI Light" panose="020B0300000000000000" pitchFamily="34" charset="-128"/>
                <a:ea typeface="Yu Gothic UI Light" panose="020B0300000000000000" pitchFamily="34" charset="-128"/>
              </a:rPr>
              <a:t>LIMITES &amp; ENJEUX</a:t>
            </a:r>
            <a:endParaRPr lang="fr-FR" sz="320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a:p>
            <a:pPr>
              <a:lnSpc>
                <a:spcPct val="100000"/>
              </a:lnSpc>
            </a:pPr>
            <a:endParaRPr lang="fr-FR" sz="2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a:p>
            <a:r>
              <a:rPr lang="fr-FR" sz="12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HIÉRARCHIE ET COMPORTEMENT DE LA MEUTE </a:t>
            </a:r>
            <a:endParaRPr lang="fr-FR" sz="32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175" name="TextShape 3"/>
          <p:cNvSpPr txBox="1"/>
          <p:nvPr/>
        </p:nvSpPr>
        <p:spPr>
          <a:xfrm>
            <a:off x="21600" y="58320"/>
            <a:ext cx="6390000" cy="429120"/>
          </a:xfrm>
          <a:prstGeom prst="rect">
            <a:avLst/>
          </a:prstGeom>
          <a:noFill/>
          <a:ln>
            <a:noFill/>
          </a:ln>
        </p:spPr>
        <p:txBody>
          <a:bodyPr lIns="68400" tIns="68400" rIns="68400" bIns="68400"/>
          <a:lstStyle/>
          <a:p>
            <a:pPr>
              <a:lnSpc>
                <a:spcPct val="100000"/>
              </a:lnSpc>
            </a:pPr>
            <a:r>
              <a:rPr lang="fr-FR" sz="1200" b="1" strike="noStrike" spc="-1" dirty="0">
                <a:solidFill>
                  <a:srgbClr val="000000"/>
                </a:solidFill>
                <a:uFill>
                  <a:solidFill>
                    <a:srgbClr val="FFFFFF"/>
                  </a:solidFill>
                </a:uFill>
                <a:latin typeface="Times New Roman"/>
                <a:ea typeface="Times New Roman"/>
              </a:rPr>
              <a:t>Résultats et discussion </a:t>
            </a:r>
            <a:r>
              <a:rPr lang="fr-FR" sz="1200" b="0" strike="noStrike" spc="-1" dirty="0">
                <a:solidFill>
                  <a:srgbClr val="000000"/>
                </a:solidFill>
                <a:uFill>
                  <a:solidFill>
                    <a:srgbClr val="FFFFFF"/>
                  </a:solidFill>
                </a:uFill>
                <a:latin typeface="Times New Roman"/>
                <a:ea typeface="Times New Roman"/>
              </a:rPr>
              <a:t> / </a:t>
            </a:r>
            <a:r>
              <a:rPr lang="fr-FR" sz="900" b="0" strike="noStrike" spc="-1" dirty="0">
                <a:solidFill>
                  <a:srgbClr val="000000"/>
                </a:solidFill>
                <a:uFill>
                  <a:solidFill>
                    <a:srgbClr val="FFFFFF"/>
                  </a:solidFill>
                </a:uFill>
                <a:latin typeface="DejaVu Sans Light"/>
                <a:ea typeface="Times New Roman"/>
              </a:rPr>
              <a:t> </a:t>
            </a:r>
            <a:r>
              <a:rPr lang="fr-FR" sz="10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PRÉVENTION DE LA PRÉDATION</a:t>
            </a:r>
            <a:r>
              <a:rPr lang="fr-FR" sz="105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a:t>
            </a:r>
            <a:endParaRPr lang="fr-FR" sz="1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176" name="Line 4"/>
          <p:cNvSpPr/>
          <p:nvPr/>
        </p:nvSpPr>
        <p:spPr>
          <a:xfrm>
            <a:off x="-15480" y="1584000"/>
            <a:ext cx="522000" cy="0"/>
          </a:xfrm>
          <a:prstGeom prst="line">
            <a:avLst/>
          </a:prstGeom>
          <a:ln w="72000">
            <a:solidFill>
              <a:srgbClr val="003300"/>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extShape 1"/>
          <p:cNvSpPr txBox="1"/>
          <p:nvPr/>
        </p:nvSpPr>
        <p:spPr>
          <a:xfrm>
            <a:off x="554400" y="994320"/>
            <a:ext cx="4039902" cy="373680"/>
          </a:xfrm>
          <a:prstGeom prst="rect">
            <a:avLst/>
          </a:prstGeom>
          <a:noFill/>
          <a:ln>
            <a:noFill/>
          </a:ln>
        </p:spPr>
        <p:txBody>
          <a:bodyPr lIns="68400" tIns="68400" rIns="68400" bIns="68400"/>
          <a:lstStyle/>
          <a:p>
            <a:pPr>
              <a:lnSpc>
                <a:spcPct val="100000"/>
              </a:lnSpc>
            </a:pPr>
            <a:r>
              <a:rPr lang="fr-FR" sz="1400" strike="noStrike" spc="-1" dirty="0">
                <a:solidFill>
                  <a:srgbClr val="003300"/>
                </a:solidFill>
                <a:uFill>
                  <a:solidFill>
                    <a:srgbClr val="FFFFFF"/>
                  </a:solidFill>
                </a:uFill>
                <a:latin typeface="Yu Gothic UI Light" panose="020B0300000000000000" pitchFamily="34" charset="-128"/>
                <a:ea typeface="Yu Gothic UI Light" panose="020B0300000000000000" pitchFamily="34" charset="-128"/>
              </a:rPr>
              <a:t>IMPORTANCE DE LA COMPLÉMENTARITÉ </a:t>
            </a:r>
            <a:endParaRPr lang="fr-FR" sz="320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178" name="TextShape 2"/>
          <p:cNvSpPr txBox="1"/>
          <p:nvPr/>
        </p:nvSpPr>
        <p:spPr>
          <a:xfrm>
            <a:off x="700560" y="1635121"/>
            <a:ext cx="5456880" cy="637920"/>
          </a:xfrm>
          <a:prstGeom prst="rect">
            <a:avLst/>
          </a:prstGeom>
          <a:noFill/>
          <a:ln>
            <a:noFill/>
          </a:ln>
        </p:spPr>
        <p:txBody>
          <a:bodyPr lIns="68400" tIns="68400" rIns="68400" bIns="68400"/>
          <a:lstStyle/>
          <a:p>
            <a:pPr algn="ctr">
              <a:lnSpc>
                <a:spcPct val="100000"/>
              </a:lnSpc>
            </a:pPr>
            <a:r>
              <a:rPr lang="fr-FR" sz="1200" b="1"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COL DES COS</a:t>
            </a:r>
            <a:r>
              <a:rPr lang="fr-FR" sz="12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 PARC DE NUIT + CHIENS DE PROTECTION + BERGER</a:t>
            </a:r>
            <a:endParaRPr lang="fr-FR" sz="2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179" name="TextShape 3"/>
          <p:cNvSpPr txBox="1"/>
          <p:nvPr/>
        </p:nvSpPr>
        <p:spPr>
          <a:xfrm>
            <a:off x="21600" y="58320"/>
            <a:ext cx="6390000" cy="429120"/>
          </a:xfrm>
          <a:prstGeom prst="rect">
            <a:avLst/>
          </a:prstGeom>
          <a:noFill/>
          <a:ln>
            <a:noFill/>
          </a:ln>
        </p:spPr>
        <p:txBody>
          <a:bodyPr lIns="68400" tIns="68400" rIns="68400" bIns="68400"/>
          <a:lstStyle/>
          <a:p>
            <a:pPr>
              <a:lnSpc>
                <a:spcPct val="100000"/>
              </a:lnSpc>
            </a:pPr>
            <a:r>
              <a:rPr lang="fr-FR" sz="1200" b="1" strike="noStrike" spc="-1" dirty="0">
                <a:solidFill>
                  <a:srgbClr val="000000"/>
                </a:solidFill>
                <a:uFill>
                  <a:solidFill>
                    <a:srgbClr val="FFFFFF"/>
                  </a:solidFill>
                </a:uFill>
                <a:latin typeface="Times New Roman"/>
                <a:ea typeface="Times New Roman"/>
              </a:rPr>
              <a:t>Résultats et discussion </a:t>
            </a:r>
            <a:r>
              <a:rPr lang="fr-FR" sz="1200" b="0" strike="noStrike" spc="-1" dirty="0">
                <a:solidFill>
                  <a:srgbClr val="000000"/>
                </a:solidFill>
                <a:uFill>
                  <a:solidFill>
                    <a:srgbClr val="FFFFFF"/>
                  </a:solidFill>
                </a:uFill>
                <a:latin typeface="Times New Roman"/>
                <a:ea typeface="Times New Roman"/>
              </a:rPr>
              <a:t> / </a:t>
            </a:r>
            <a:r>
              <a:rPr lang="fr-FR" sz="900" b="0" strike="noStrike" spc="-1" dirty="0">
                <a:solidFill>
                  <a:srgbClr val="000000"/>
                </a:solidFill>
                <a:uFill>
                  <a:solidFill>
                    <a:srgbClr val="FFFFFF"/>
                  </a:solidFill>
                </a:uFill>
                <a:latin typeface="DejaVu Sans Light"/>
                <a:ea typeface="Times New Roman"/>
              </a:rPr>
              <a:t> </a:t>
            </a:r>
            <a:r>
              <a:rPr lang="fr-FR" sz="10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PRÉVENTION DE LA PRÉDATION</a:t>
            </a:r>
            <a:r>
              <a:rPr lang="fr-FR" sz="105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a:t>
            </a:r>
            <a:endParaRPr lang="fr-FR" sz="1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180" name="Line 4"/>
          <p:cNvSpPr/>
          <p:nvPr/>
        </p:nvSpPr>
        <p:spPr>
          <a:xfrm>
            <a:off x="-18000" y="1152000"/>
            <a:ext cx="522000" cy="0"/>
          </a:xfrm>
          <a:prstGeom prst="line">
            <a:avLst/>
          </a:prstGeom>
          <a:ln w="72000">
            <a:solidFill>
              <a:srgbClr val="003300"/>
            </a:solidFill>
            <a:round/>
          </a:ln>
        </p:spPr>
        <p:style>
          <a:lnRef idx="0">
            <a:scrgbClr r="0" g="0" b="0"/>
          </a:lnRef>
          <a:fillRef idx="0">
            <a:scrgbClr r="0" g="0" b="0"/>
          </a:fillRef>
          <a:effectRef idx="0">
            <a:scrgbClr r="0" g="0" b="0"/>
          </a:effectRef>
          <a:fontRef idx="minor"/>
        </p:style>
      </p:sp>
      <p:sp>
        <p:nvSpPr>
          <p:cNvPr id="181" name="CustomShape 5"/>
          <p:cNvSpPr/>
          <p:nvPr/>
        </p:nvSpPr>
        <p:spPr>
          <a:xfrm>
            <a:off x="0" y="4032000"/>
            <a:ext cx="6858000" cy="111240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pic>
        <p:nvPicPr>
          <p:cNvPr id="182" name="Google Shape;214;p35"/>
          <p:cNvPicPr/>
          <p:nvPr/>
        </p:nvPicPr>
        <p:blipFill>
          <a:blip r:embed="rId3"/>
          <a:stretch/>
        </p:blipFill>
        <p:spPr>
          <a:xfrm>
            <a:off x="1541160" y="2109600"/>
            <a:ext cx="4002840" cy="3002400"/>
          </a:xfrm>
          <a:prstGeom prst="rect">
            <a:avLst/>
          </a:prstGeom>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CustomShape 1"/>
          <p:cNvSpPr/>
          <p:nvPr/>
        </p:nvSpPr>
        <p:spPr>
          <a:xfrm>
            <a:off x="0" y="4032000"/>
            <a:ext cx="6858000" cy="111240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184" name="TextShape 2"/>
          <p:cNvSpPr txBox="1"/>
          <p:nvPr/>
        </p:nvSpPr>
        <p:spPr>
          <a:xfrm>
            <a:off x="1800000" y="1522080"/>
            <a:ext cx="3456000" cy="637920"/>
          </a:xfrm>
          <a:prstGeom prst="rect">
            <a:avLst/>
          </a:prstGeom>
          <a:noFill/>
          <a:ln>
            <a:noFill/>
          </a:ln>
        </p:spPr>
        <p:txBody>
          <a:bodyPr lIns="68400" tIns="68400" rIns="68400" bIns="68400"/>
          <a:lstStyle/>
          <a:p>
            <a:pPr algn="ctr">
              <a:lnSpc>
                <a:spcPct val="100000"/>
              </a:lnSpc>
            </a:pPr>
            <a:r>
              <a:rPr lang="fr-FR" sz="1200" b="1"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ZONE HAUTE</a:t>
            </a:r>
            <a:r>
              <a:rPr lang="fr-FR" sz="12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 CHIENS DE PROTECTION</a:t>
            </a:r>
            <a:endParaRPr lang="fr-FR" sz="2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pic>
        <p:nvPicPr>
          <p:cNvPr id="185" name="Google Shape;224;p36"/>
          <p:cNvPicPr/>
          <p:nvPr/>
        </p:nvPicPr>
        <p:blipFill>
          <a:blip r:embed="rId3"/>
          <a:stretch/>
        </p:blipFill>
        <p:spPr>
          <a:xfrm>
            <a:off x="168120" y="2160000"/>
            <a:ext cx="3222360" cy="2417040"/>
          </a:xfrm>
          <a:prstGeom prst="rect">
            <a:avLst/>
          </a:prstGeom>
          <a:ln>
            <a:noFill/>
          </a:ln>
        </p:spPr>
      </p:pic>
      <p:pic>
        <p:nvPicPr>
          <p:cNvPr id="186" name="Google Shape;225;p36"/>
          <p:cNvPicPr/>
          <p:nvPr/>
        </p:nvPicPr>
        <p:blipFill>
          <a:blip r:embed="rId4"/>
          <a:stretch/>
        </p:blipFill>
        <p:spPr>
          <a:xfrm>
            <a:off x="3444480" y="2160000"/>
            <a:ext cx="3222360" cy="2417040"/>
          </a:xfrm>
          <a:prstGeom prst="rect">
            <a:avLst/>
          </a:prstGeom>
          <a:ln>
            <a:noFill/>
          </a:ln>
        </p:spPr>
      </p:pic>
      <p:sp>
        <p:nvSpPr>
          <p:cNvPr id="187" name="TextShape 3"/>
          <p:cNvSpPr txBox="1"/>
          <p:nvPr/>
        </p:nvSpPr>
        <p:spPr>
          <a:xfrm>
            <a:off x="21600" y="58320"/>
            <a:ext cx="6390000" cy="429120"/>
          </a:xfrm>
          <a:prstGeom prst="rect">
            <a:avLst/>
          </a:prstGeom>
          <a:noFill/>
          <a:ln>
            <a:noFill/>
          </a:ln>
        </p:spPr>
        <p:txBody>
          <a:bodyPr lIns="68400" tIns="68400" rIns="68400" bIns="68400"/>
          <a:lstStyle/>
          <a:p>
            <a:pPr>
              <a:lnSpc>
                <a:spcPct val="100000"/>
              </a:lnSpc>
            </a:pPr>
            <a:r>
              <a:rPr lang="fr-FR" sz="1200" b="1" strike="noStrike" spc="-1">
                <a:solidFill>
                  <a:srgbClr val="000000"/>
                </a:solidFill>
                <a:uFill>
                  <a:solidFill>
                    <a:srgbClr val="FFFFFF"/>
                  </a:solidFill>
                </a:uFill>
                <a:latin typeface="Times New Roman"/>
                <a:ea typeface="Times New Roman"/>
              </a:rPr>
              <a:t>Résultats et discussion </a:t>
            </a:r>
            <a:r>
              <a:rPr lang="fr-FR" sz="1200" b="0" strike="noStrike" spc="-1">
                <a:solidFill>
                  <a:srgbClr val="000000"/>
                </a:solidFill>
                <a:uFill>
                  <a:solidFill>
                    <a:srgbClr val="FFFFFF"/>
                  </a:solidFill>
                </a:uFill>
                <a:latin typeface="Times New Roman"/>
                <a:ea typeface="Times New Roman"/>
              </a:rPr>
              <a:t> / </a:t>
            </a:r>
            <a:r>
              <a:rPr lang="fr-FR" sz="900" b="0" strike="noStrike" spc="-1">
                <a:solidFill>
                  <a:srgbClr val="000000"/>
                </a:solidFill>
                <a:uFill>
                  <a:solidFill>
                    <a:srgbClr val="FFFFFF"/>
                  </a:solidFill>
                </a:uFill>
                <a:latin typeface="DejaVu Sans Light"/>
                <a:ea typeface="Times New Roman"/>
              </a:rPr>
              <a:t> PRÉVENTION DE LA PRÉDATION</a:t>
            </a:r>
            <a:r>
              <a:rPr lang="fr-FR" sz="1000" b="0" strike="noStrike" spc="-1">
                <a:solidFill>
                  <a:srgbClr val="000000"/>
                </a:solidFill>
                <a:uFill>
                  <a:solidFill>
                    <a:srgbClr val="FFFFFF"/>
                  </a:solidFill>
                </a:uFill>
                <a:latin typeface="DejaVu Sans Light"/>
                <a:ea typeface="Times New Roman"/>
              </a:rPr>
              <a:t> </a:t>
            </a:r>
            <a:endParaRPr lang="fr-FR" sz="1400" b="0" strike="noStrike" spc="-1">
              <a:solidFill>
                <a:srgbClr val="000000"/>
              </a:solidFill>
              <a:uFill>
                <a:solidFill>
                  <a:srgbClr val="FFFFFF"/>
                </a:solidFill>
              </a:uFill>
              <a:latin typeface="Arial"/>
            </a:endParaRPr>
          </a:p>
        </p:txBody>
      </p:sp>
      <p:sp>
        <p:nvSpPr>
          <p:cNvPr id="188" name="TextShape 4"/>
          <p:cNvSpPr txBox="1"/>
          <p:nvPr/>
        </p:nvSpPr>
        <p:spPr>
          <a:xfrm>
            <a:off x="576000" y="828000"/>
            <a:ext cx="4219024" cy="220179"/>
          </a:xfrm>
          <a:prstGeom prst="rect">
            <a:avLst/>
          </a:prstGeom>
          <a:noFill/>
          <a:ln>
            <a:noFill/>
          </a:ln>
        </p:spPr>
        <p:txBody>
          <a:bodyPr lIns="0" tIns="0" rIns="0" bIns="0"/>
          <a:lstStyle/>
          <a:p>
            <a:pPr>
              <a:lnSpc>
                <a:spcPct val="100000"/>
              </a:lnSpc>
            </a:pPr>
            <a:r>
              <a:rPr lang="fr-FR" sz="1400" strike="noStrike" spc="-1" dirty="0">
                <a:solidFill>
                  <a:srgbClr val="003300"/>
                </a:solidFill>
                <a:uFill>
                  <a:solidFill>
                    <a:srgbClr val="FFFFFF"/>
                  </a:solidFill>
                </a:uFill>
                <a:latin typeface="Yu Gothic UI Light" panose="020B0300000000000000" pitchFamily="34" charset="-128"/>
                <a:ea typeface="Yu Gothic UI Light" panose="020B0300000000000000" pitchFamily="34" charset="-128"/>
              </a:rPr>
              <a:t>IMPORTANCE DE LA COMPLÉMENTARITÉ </a:t>
            </a:r>
            <a:endParaRPr lang="fr-FR" sz="320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189" name="Line 5"/>
          <p:cNvSpPr/>
          <p:nvPr/>
        </p:nvSpPr>
        <p:spPr>
          <a:xfrm>
            <a:off x="-18000" y="936000"/>
            <a:ext cx="522000" cy="0"/>
          </a:xfrm>
          <a:prstGeom prst="line">
            <a:avLst/>
          </a:prstGeom>
          <a:ln w="72000">
            <a:solidFill>
              <a:srgbClr val="003300"/>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DE817A5E-52CC-46D6-A79E-9B83A5C475C4}"/>
              </a:ext>
            </a:extLst>
          </p:cNvPr>
          <p:cNvPicPr>
            <a:picLocks noChangeAspect="1"/>
          </p:cNvPicPr>
          <p:nvPr/>
        </p:nvPicPr>
        <p:blipFill>
          <a:blip r:embed="rId2">
            <a:lum/>
            <a:alphaModFix/>
          </a:blip>
          <a:srcRect/>
          <a:stretch>
            <a:fillRect/>
          </a:stretch>
        </p:blipFill>
        <p:spPr>
          <a:xfrm>
            <a:off x="180000" y="104040"/>
            <a:ext cx="6533640" cy="4899960"/>
          </a:xfrm>
          <a:prstGeom prst="rect">
            <a:avLst/>
          </a:prstGeom>
          <a:noFill/>
          <a:ln>
            <a:noFill/>
          </a:ln>
        </p:spPr>
      </p:pic>
      <p:sp>
        <p:nvSpPr>
          <p:cNvPr id="5" name="Google Shape;72;p16">
            <a:extLst>
              <a:ext uri="{FF2B5EF4-FFF2-40B4-BE49-F238E27FC236}">
                <a16:creationId xmlns:a16="http://schemas.microsoft.com/office/drawing/2014/main" xmlns="" id="{7D09AFD1-61B8-415D-9405-06107C46D176}"/>
              </a:ext>
            </a:extLst>
          </p:cNvPr>
          <p:cNvSpPr txBox="1">
            <a:spLocks/>
          </p:cNvSpPr>
          <p:nvPr/>
        </p:nvSpPr>
        <p:spPr>
          <a:xfrm>
            <a:off x="4481640" y="1944000"/>
            <a:ext cx="2232000" cy="1512000"/>
          </a:xfrm>
          <a:prstGeom prst="rect">
            <a:avLst/>
          </a:prstGeom>
          <a:solidFill>
            <a:srgbClr val="EEEEEE">
              <a:alpha val="50000"/>
            </a:srgbClr>
          </a:solidFill>
        </p:spPr>
        <p:txBody>
          <a:bodyPr lIns="68400" tIns="68400" rIns="68400" bIns="6840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b="1" dirty="0">
                <a:latin typeface="Liberation Serif" pitchFamily="18"/>
                <a:cs typeface="Times New Roman" pitchFamily="18"/>
              </a:rPr>
              <a:t/>
            </a:r>
            <a:br>
              <a:rPr lang="fr-FR" sz="2800" b="1" dirty="0">
                <a:latin typeface="Liberation Serif" pitchFamily="18"/>
                <a:cs typeface="Times New Roman" pitchFamily="18"/>
              </a:rPr>
            </a:br>
            <a:r>
              <a:rPr lang="fr-FR" sz="2800" b="1" dirty="0">
                <a:latin typeface="Liberation Serif" pitchFamily="18"/>
                <a:cs typeface="Times New Roman" pitchFamily="18"/>
              </a:rPr>
              <a:t>Conclusion</a:t>
            </a:r>
            <a:r>
              <a:rPr lang="fr-FR" dirty="0"/>
              <a:t/>
            </a:r>
            <a:br>
              <a:rPr lang="fr-FR" dirty="0"/>
            </a:br>
            <a:r>
              <a:rPr lang="fr-FR" dirty="0"/>
              <a:t/>
            </a:r>
            <a:br>
              <a:rPr lang="fr-FR" dirty="0"/>
            </a:br>
            <a:endParaRPr lang="fr-F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Ourdouas\Photos _ films terrain\Ours\IMG_00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200" y="153989"/>
            <a:ext cx="6489700" cy="4867275"/>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72;p16">
            <a:extLst>
              <a:ext uri="{FF2B5EF4-FFF2-40B4-BE49-F238E27FC236}">
                <a16:creationId xmlns:a16="http://schemas.microsoft.com/office/drawing/2014/main" xmlns="" id="{7D09AFD1-61B8-415D-9405-06107C46D176}"/>
              </a:ext>
            </a:extLst>
          </p:cNvPr>
          <p:cNvSpPr txBox="1">
            <a:spLocks/>
          </p:cNvSpPr>
          <p:nvPr/>
        </p:nvSpPr>
        <p:spPr>
          <a:xfrm>
            <a:off x="203200" y="1951575"/>
            <a:ext cx="2501900" cy="1432275"/>
          </a:xfrm>
          <a:prstGeom prst="rect">
            <a:avLst/>
          </a:prstGeom>
          <a:solidFill>
            <a:srgbClr val="EEEEEE">
              <a:alpha val="50000"/>
            </a:srgbClr>
          </a:solidFill>
        </p:spPr>
        <p:txBody>
          <a:bodyPr lIns="68400" tIns="68400" rIns="68400" bIns="6840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b="1" dirty="0">
                <a:latin typeface="Liberation Serif" pitchFamily="18"/>
                <a:cs typeface="Times New Roman" pitchFamily="18"/>
              </a:rPr>
              <a:t>Merci pour votre attention</a:t>
            </a:r>
          </a:p>
          <a:p>
            <a:pPr algn="ctr"/>
            <a:endParaRPr lang="fr-FR" sz="2400" b="1" dirty="0">
              <a:latin typeface="Liberation Serif" pitchFamily="18"/>
              <a:cs typeface="Times New Roman" pitchFamily="18"/>
            </a:endParaRPr>
          </a:p>
          <a:p>
            <a:pPr algn="ctr"/>
            <a:r>
              <a:rPr lang="fr-FR" sz="2000" dirty="0">
                <a:latin typeface="Liberation Serif" pitchFamily="18"/>
                <a:cs typeface="Times New Roman" pitchFamily="18"/>
              </a:rPr>
              <a:t>Place aux questions !  </a:t>
            </a:r>
            <a:r>
              <a:rPr lang="fr-FR" dirty="0"/>
              <a:t/>
            </a:r>
            <a:br>
              <a:rPr lang="fr-FR" dirty="0"/>
            </a:br>
            <a:r>
              <a:rPr lang="fr-FR" dirty="0"/>
              <a:t/>
            </a:r>
            <a:br>
              <a:rPr lang="fr-FR" dirty="0"/>
            </a:br>
            <a:endParaRPr lang="fr-F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85D79BBD-A4B6-45D9-B5D2-0C39B22906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96" b="10561"/>
          <a:stretch/>
        </p:blipFill>
        <p:spPr>
          <a:xfrm>
            <a:off x="0" y="1562827"/>
            <a:ext cx="6858000" cy="3541487"/>
          </a:xfrm>
          <a:prstGeom prst="rect">
            <a:avLst/>
          </a:prstGeom>
        </p:spPr>
      </p:pic>
      <p:sp>
        <p:nvSpPr>
          <p:cNvPr id="4" name="Espace réservé du texte 2">
            <a:extLst>
              <a:ext uri="{FF2B5EF4-FFF2-40B4-BE49-F238E27FC236}">
                <a16:creationId xmlns:a16="http://schemas.microsoft.com/office/drawing/2014/main" xmlns="" id="{73FDFB17-460B-49CD-9AE6-0A284578109D}"/>
              </a:ext>
            </a:extLst>
          </p:cNvPr>
          <p:cNvSpPr txBox="1">
            <a:spLocks/>
          </p:cNvSpPr>
          <p:nvPr/>
        </p:nvSpPr>
        <p:spPr>
          <a:xfrm>
            <a:off x="288000" y="189119"/>
            <a:ext cx="6171840" cy="73086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000" dirty="0">
                <a:latin typeface="Yu Gothic UI Light" panose="020B0300000000000000" pitchFamily="34" charset="-128"/>
                <a:ea typeface="Yu Gothic UI Light" panose="020B0300000000000000" pitchFamily="34" charset="-128"/>
              </a:rPr>
              <a:t>Comment interagissent pratiques pastorales et comportement de l’ours ?</a:t>
            </a:r>
          </a:p>
          <a:p>
            <a:endParaRPr lang="fr-FR" sz="2400" dirty="0">
              <a:latin typeface="DejaVu Sans Light"/>
              <a:ea typeface="Yu Gothic UI Light" panose="020B0300000000000000" pitchFamily="34" charset="-128"/>
            </a:endParaRPr>
          </a:p>
        </p:txBody>
      </p:sp>
      <p:sp>
        <p:nvSpPr>
          <p:cNvPr id="5" name="ZoneTexte 4">
            <a:extLst>
              <a:ext uri="{FF2B5EF4-FFF2-40B4-BE49-F238E27FC236}">
                <a16:creationId xmlns:a16="http://schemas.microsoft.com/office/drawing/2014/main" xmlns="" id="{79B032B7-4947-4537-AA9A-50FB1E09C490}"/>
              </a:ext>
            </a:extLst>
          </p:cNvPr>
          <p:cNvSpPr txBox="1"/>
          <p:nvPr/>
        </p:nvSpPr>
        <p:spPr>
          <a:xfrm>
            <a:off x="398160" y="919982"/>
            <a:ext cx="6377400" cy="803519"/>
          </a:xfrm>
          <a:prstGeom prst="rect">
            <a:avLst/>
          </a:prstGeom>
          <a:solidFill>
            <a:srgbClr val="DDDDDD">
              <a:alpha val="58000"/>
            </a:srgbClr>
          </a:solidFill>
          <a:ln>
            <a:noFill/>
          </a:ln>
        </p:spPr>
        <p:txBody>
          <a:bodyPr vert="horz" wrap="none" lIns="90000" tIns="45000" rIns="90000" bIns="45000" anchorCtr="0" compatLnSpc="0"/>
          <a:lstStyle/>
          <a:p>
            <a:pPr marL="0" marR="0" lvl="0" indent="0" algn="ctr" rtl="0" hangingPunct="0">
              <a:lnSpc>
                <a:spcPct val="100000"/>
              </a:lnSpc>
              <a:spcBef>
                <a:spcPts val="0"/>
              </a:spcBef>
              <a:spcAft>
                <a:spcPts val="0"/>
              </a:spcAft>
              <a:buNone/>
              <a:tabLst/>
            </a:pPr>
            <a:r>
              <a:rPr lang="fr-FR" sz="1400" i="0" u="none" strike="noStrike" kern="1200" cap="none" dirty="0">
                <a:ln>
                  <a:noFill/>
                </a:ln>
                <a:highlight>
                  <a:scrgbClr r="0" g="0" b="0">
                    <a:alpha val="0"/>
                  </a:scrgbClr>
                </a:highlight>
                <a:latin typeface="Yu Gothic UI Light" panose="020B0300000000000000" pitchFamily="34" charset="-128"/>
                <a:ea typeface="Yu Gothic UI Light" panose="020B0300000000000000" pitchFamily="34" charset="-128"/>
                <a:cs typeface="FreeSans" pitchFamily="2"/>
              </a:rPr>
              <a:t>1) Comment ours et transhumants partagent-ils l’espace ?</a:t>
            </a:r>
          </a:p>
          <a:p>
            <a:pPr marL="0" marR="0" lvl="0" indent="0" algn="ctr" rtl="0" hangingPunct="0">
              <a:lnSpc>
                <a:spcPct val="100000"/>
              </a:lnSpc>
              <a:spcBef>
                <a:spcPts val="0"/>
              </a:spcBef>
              <a:spcAft>
                <a:spcPts val="0"/>
              </a:spcAft>
              <a:buNone/>
              <a:tabLst/>
            </a:pPr>
            <a:r>
              <a:rPr lang="fr-FR" sz="1400" i="0" u="none" strike="noStrike" kern="1200" cap="none" dirty="0">
                <a:ln>
                  <a:noFill/>
                </a:ln>
                <a:highlight>
                  <a:scrgbClr r="0" g="0" b="0">
                    <a:alpha val="0"/>
                  </a:scrgbClr>
                </a:highlight>
                <a:latin typeface="Yu Gothic UI Light" panose="020B0300000000000000" pitchFamily="34" charset="-128"/>
                <a:ea typeface="Yu Gothic UI Light" panose="020B0300000000000000" pitchFamily="34" charset="-128"/>
                <a:cs typeface="FreeSans" pitchFamily="2"/>
              </a:rPr>
              <a:t>2) Comment les transhumants se protègent-ils contre la prédation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237BE75A-930C-4B6E-8C09-91B5C0C88198}"/>
              </a:ext>
            </a:extLst>
          </p:cNvPr>
          <p:cNvPicPr>
            <a:picLocks noChangeAspect="1"/>
          </p:cNvPicPr>
          <p:nvPr/>
        </p:nvPicPr>
        <p:blipFill>
          <a:blip r:embed="rId2">
            <a:lum/>
            <a:alphaModFix/>
          </a:blip>
          <a:srcRect l="17065"/>
          <a:stretch>
            <a:fillRect/>
          </a:stretch>
        </p:blipFill>
        <p:spPr>
          <a:xfrm>
            <a:off x="53640" y="144000"/>
            <a:ext cx="6724080" cy="4931640"/>
          </a:xfrm>
          <a:prstGeom prst="rect">
            <a:avLst/>
          </a:prstGeom>
          <a:noFill/>
          <a:ln>
            <a:noFill/>
          </a:ln>
        </p:spPr>
      </p:pic>
      <p:sp>
        <p:nvSpPr>
          <p:cNvPr id="89" name="TextShape 1"/>
          <p:cNvSpPr txBox="1"/>
          <p:nvPr/>
        </p:nvSpPr>
        <p:spPr>
          <a:xfrm>
            <a:off x="72018" y="2104856"/>
            <a:ext cx="2476440" cy="1652760"/>
          </a:xfrm>
          <a:prstGeom prst="rect">
            <a:avLst/>
          </a:prstGeom>
          <a:solidFill>
            <a:srgbClr val="EEEEEE">
              <a:alpha val="50000"/>
            </a:srgbClr>
          </a:solidFill>
          <a:ln>
            <a:noFill/>
          </a:ln>
        </p:spPr>
        <p:txBody>
          <a:bodyPr lIns="68400" tIns="68400" rIns="68400" bIns="68400"/>
          <a:lstStyle/>
          <a:p>
            <a:pPr>
              <a:lnSpc>
                <a:spcPct val="150000"/>
              </a:lnSpc>
            </a:pPr>
            <a:r>
              <a:rPr lang="fr-FR" sz="2800" b="1" strike="noStrike" spc="-1" dirty="0">
                <a:solidFill>
                  <a:srgbClr val="000000"/>
                </a:solidFill>
                <a:uFill>
                  <a:solidFill>
                    <a:srgbClr val="FFFFFF"/>
                  </a:solidFill>
                </a:uFill>
                <a:latin typeface="Times New Roman"/>
              </a:rPr>
              <a:t>Méthodes</a:t>
            </a:r>
            <a:r>
              <a:rPr lang="fr-FR" sz="2800" b="0" strike="noStrike" spc="-1" dirty="0">
                <a:solidFill>
                  <a:srgbClr val="000000"/>
                </a:solidFill>
                <a:uFill>
                  <a:solidFill>
                    <a:srgbClr val="FFFFFF"/>
                  </a:solidFill>
                </a:uFill>
                <a:latin typeface="Times New Roman"/>
              </a:rPr>
              <a:t>
</a:t>
            </a:r>
            <a:r>
              <a:rPr lang="fr-FR" sz="16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SUIVI ETHNOGRAPHIQUE ET ÉCOLOGIQUE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9FFDB792-670D-4E2D-9477-DD76265AB8D6}"/>
              </a:ext>
            </a:extLst>
          </p:cNvPr>
          <p:cNvPicPr/>
          <p:nvPr/>
        </p:nvPicPr>
        <p:blipFill rotWithShape="1">
          <a:blip r:embed="rId2"/>
          <a:srcRect/>
          <a:stretch/>
        </p:blipFill>
        <p:spPr bwMode="auto">
          <a:xfrm>
            <a:off x="460469" y="487440"/>
            <a:ext cx="5951131" cy="3823303"/>
          </a:xfrm>
          <a:prstGeom prst="rect">
            <a:avLst/>
          </a:prstGeom>
          <a:ln>
            <a:noFill/>
          </a:ln>
          <a:extLst>
            <a:ext uri="{53640926-AAD7-44D8-BBD7-CCE9431645EC}">
              <a14:shadowObscured xmlns:a14="http://schemas.microsoft.com/office/drawing/2010/main"/>
            </a:ext>
          </a:extLst>
        </p:spPr>
      </p:pic>
      <p:sp>
        <p:nvSpPr>
          <p:cNvPr id="5" name="TextShape 1">
            <a:extLst>
              <a:ext uri="{FF2B5EF4-FFF2-40B4-BE49-F238E27FC236}">
                <a16:creationId xmlns:a16="http://schemas.microsoft.com/office/drawing/2014/main" xmlns="" id="{D3045097-29FB-4F77-BCD3-6A3E4A80ED97}"/>
              </a:ext>
            </a:extLst>
          </p:cNvPr>
          <p:cNvSpPr txBox="1"/>
          <p:nvPr/>
        </p:nvSpPr>
        <p:spPr>
          <a:xfrm>
            <a:off x="21600" y="58320"/>
            <a:ext cx="6390000" cy="429120"/>
          </a:xfrm>
          <a:prstGeom prst="rect">
            <a:avLst/>
          </a:prstGeom>
          <a:noFill/>
          <a:ln>
            <a:noFill/>
          </a:ln>
        </p:spPr>
        <p:txBody>
          <a:bodyPr lIns="68400" tIns="68400" rIns="68400" bIns="68400"/>
          <a:lstStyle/>
          <a:p>
            <a:pPr>
              <a:lnSpc>
                <a:spcPct val="100000"/>
              </a:lnSpc>
            </a:pPr>
            <a:r>
              <a:rPr lang="fr-FR" sz="1400" b="1" spc="-1" dirty="0">
                <a:solidFill>
                  <a:srgbClr val="000000"/>
                </a:solidFill>
                <a:uFill>
                  <a:solidFill>
                    <a:srgbClr val="FFFFFF"/>
                  </a:solidFill>
                </a:uFill>
                <a:latin typeface="Times New Roman"/>
                <a:ea typeface="Times New Roman"/>
              </a:rPr>
              <a:t>Terrain d’étude </a:t>
            </a:r>
            <a:r>
              <a:rPr lang="fr-FR" sz="1200" b="0" strike="noStrike" spc="-1" dirty="0">
                <a:solidFill>
                  <a:srgbClr val="000000"/>
                </a:solidFill>
                <a:uFill>
                  <a:solidFill>
                    <a:srgbClr val="FFFFFF"/>
                  </a:solidFill>
                </a:uFill>
                <a:latin typeface="Times New Roman"/>
                <a:ea typeface="Times New Roman"/>
              </a:rPr>
              <a:t> </a:t>
            </a:r>
            <a:r>
              <a:rPr lang="fr-FR" sz="12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a:t>
            </a:r>
            <a:r>
              <a:rPr lang="fr-FR" sz="10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ESTIVE D’OURDOUAS (ARIEGE, 09800)</a:t>
            </a:r>
            <a:endParaRPr lang="fr-FR" sz="1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6" name="ZoneTexte 5">
            <a:extLst>
              <a:ext uri="{FF2B5EF4-FFF2-40B4-BE49-F238E27FC236}">
                <a16:creationId xmlns:a16="http://schemas.microsoft.com/office/drawing/2014/main" xmlns="" id="{FCE523BB-5734-48A9-91C9-714B70C165A9}"/>
              </a:ext>
            </a:extLst>
          </p:cNvPr>
          <p:cNvSpPr txBox="1"/>
          <p:nvPr/>
        </p:nvSpPr>
        <p:spPr>
          <a:xfrm>
            <a:off x="460469" y="4331629"/>
            <a:ext cx="6092560" cy="652038"/>
          </a:xfrm>
          <a:prstGeom prst="rect">
            <a:avLst/>
          </a:prstGeom>
          <a:noFill/>
        </p:spPr>
        <p:txBody>
          <a:bodyPr wrap="square" rtlCol="0">
            <a:spAutoFit/>
          </a:bodyPr>
          <a:lstStyle/>
          <a:p>
            <a:pPr>
              <a:lnSpc>
                <a:spcPct val="150000"/>
              </a:lnSpc>
            </a:pPr>
            <a:r>
              <a:rPr lang="fr-FR" sz="1300" dirty="0">
                <a:latin typeface="DejaVu Sans Light"/>
                <a:ea typeface="Yu Gothic UI Light" panose="020B0300000000000000" pitchFamily="34" charset="-128"/>
              </a:rPr>
              <a:t>SURFACE : 850 Ha | ALT : 1200m – 2424m</a:t>
            </a:r>
          </a:p>
          <a:p>
            <a:pPr>
              <a:lnSpc>
                <a:spcPct val="150000"/>
              </a:lnSpc>
            </a:pPr>
            <a:r>
              <a:rPr lang="fr-FR" sz="1300" dirty="0">
                <a:latin typeface="DejaVu Sans Light"/>
                <a:ea typeface="Yu Gothic UI Light" panose="020B0300000000000000" pitchFamily="34" charset="-128"/>
              </a:rPr>
              <a:t>NOMBRE D’ELEVEURS : 5 OVINS | TAILLE DU CHEPTEL : 813 BREBIS</a:t>
            </a:r>
          </a:p>
        </p:txBody>
      </p:sp>
      <p:cxnSp>
        <p:nvCxnSpPr>
          <p:cNvPr id="8" name="Connecteur droit 7">
            <a:extLst>
              <a:ext uri="{FF2B5EF4-FFF2-40B4-BE49-F238E27FC236}">
                <a16:creationId xmlns:a16="http://schemas.microsoft.com/office/drawing/2014/main" xmlns="" id="{54F20CDB-DB34-435D-BD92-87AF925A812C}"/>
              </a:ext>
            </a:extLst>
          </p:cNvPr>
          <p:cNvCxnSpPr/>
          <p:nvPr/>
        </p:nvCxnSpPr>
        <p:spPr>
          <a:xfrm>
            <a:off x="460469" y="4375171"/>
            <a:ext cx="0" cy="652038"/>
          </a:xfrm>
          <a:prstGeom prst="line">
            <a:avLst/>
          </a:prstGeom>
          <a:ln w="28575">
            <a:solidFill>
              <a:srgbClr val="1C3C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06410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Shape 1"/>
          <p:cNvSpPr txBox="1"/>
          <p:nvPr/>
        </p:nvSpPr>
        <p:spPr>
          <a:xfrm>
            <a:off x="21600" y="58320"/>
            <a:ext cx="6390000" cy="429120"/>
          </a:xfrm>
          <a:prstGeom prst="rect">
            <a:avLst/>
          </a:prstGeom>
          <a:noFill/>
          <a:ln>
            <a:noFill/>
          </a:ln>
        </p:spPr>
        <p:txBody>
          <a:bodyPr lIns="68400" tIns="68400" rIns="68400" bIns="68400"/>
          <a:lstStyle/>
          <a:p>
            <a:pPr>
              <a:lnSpc>
                <a:spcPct val="100000"/>
              </a:lnSpc>
            </a:pPr>
            <a:r>
              <a:rPr lang="fr-FR" sz="1400" b="1" strike="noStrike" spc="-1" dirty="0">
                <a:solidFill>
                  <a:srgbClr val="000000"/>
                </a:solidFill>
                <a:uFill>
                  <a:solidFill>
                    <a:srgbClr val="FFFFFF"/>
                  </a:solidFill>
                </a:uFill>
                <a:latin typeface="Times New Roman"/>
                <a:ea typeface="Times New Roman"/>
              </a:rPr>
              <a:t>Méthodes</a:t>
            </a:r>
            <a:r>
              <a:rPr lang="fr-FR" sz="1200" b="0" strike="noStrike" spc="-1" dirty="0">
                <a:solidFill>
                  <a:srgbClr val="000000"/>
                </a:solidFill>
                <a:uFill>
                  <a:solidFill>
                    <a:srgbClr val="FFFFFF"/>
                  </a:solidFill>
                </a:uFill>
                <a:latin typeface="Times New Roman"/>
                <a:ea typeface="Times New Roman"/>
              </a:rPr>
              <a:t> </a:t>
            </a:r>
            <a:r>
              <a:rPr lang="fr-FR" sz="1200" b="0" strike="noStrike" spc="-1" dirty="0">
                <a:solidFill>
                  <a:srgbClr val="000000"/>
                </a:solidFill>
                <a:uFill>
                  <a:solidFill>
                    <a:srgbClr val="FFFFFF"/>
                  </a:solidFill>
                </a:uFill>
                <a:latin typeface="DejaVu Sans Light"/>
                <a:ea typeface="Times New Roman"/>
              </a:rPr>
              <a:t>/ </a:t>
            </a:r>
            <a:r>
              <a:rPr lang="fr-FR" sz="10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ETHNOGRAPHIE DES PRATIQUES EN ESTIVE</a:t>
            </a:r>
            <a:r>
              <a:rPr lang="fr-FR" sz="105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a:t>
            </a:r>
            <a:endParaRPr lang="fr-FR" sz="1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91" name="CustomShape 2"/>
          <p:cNvSpPr/>
          <p:nvPr/>
        </p:nvSpPr>
        <p:spPr>
          <a:xfrm>
            <a:off x="396000" y="1382124"/>
            <a:ext cx="2592000" cy="579600"/>
          </a:xfrm>
          <a:prstGeom prst="rect">
            <a:avLst/>
          </a:prstGeom>
          <a:noFill/>
          <a:ln>
            <a:noFill/>
          </a:ln>
        </p:spPr>
        <p:style>
          <a:lnRef idx="0">
            <a:scrgbClr r="0" g="0" b="0"/>
          </a:lnRef>
          <a:fillRef idx="0">
            <a:scrgbClr r="0" g="0" b="0"/>
          </a:fillRef>
          <a:effectRef idx="0">
            <a:scrgbClr r="0" g="0" b="0"/>
          </a:effectRef>
          <a:fontRef idx="minor"/>
        </p:style>
        <p:txBody>
          <a:bodyPr lIns="68400" tIns="68400" rIns="68400" bIns="68400"/>
          <a:lstStyle/>
          <a:p>
            <a:pPr>
              <a:lnSpc>
                <a:spcPct val="100000"/>
              </a:lnSpc>
            </a:pPr>
            <a:r>
              <a:rPr lang="fr-FR" sz="15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OBSERVATION DIRECTE EN ESTIVE</a:t>
            </a:r>
          </a:p>
          <a:p>
            <a:pPr>
              <a:lnSpc>
                <a:spcPct val="100000"/>
              </a:lnSpc>
            </a:pPr>
            <a:r>
              <a:rPr lang="fr-FR" sz="11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CARNET D’ESTIVE</a:t>
            </a:r>
          </a:p>
          <a:p>
            <a:pPr>
              <a:lnSpc>
                <a:spcPct val="100000"/>
              </a:lnSpc>
            </a:pPr>
            <a:r>
              <a:rPr lang="fr-FR" sz="11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ENREGISTREMENTS</a:t>
            </a:r>
          </a:p>
        </p:txBody>
      </p:sp>
      <p:sp>
        <p:nvSpPr>
          <p:cNvPr id="92" name="CustomShape 3"/>
          <p:cNvSpPr/>
          <p:nvPr/>
        </p:nvSpPr>
        <p:spPr>
          <a:xfrm>
            <a:off x="3643086" y="0"/>
            <a:ext cx="3214914" cy="514440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pic>
        <p:nvPicPr>
          <p:cNvPr id="93" name="Google Shape;80;p17"/>
          <p:cNvPicPr/>
          <p:nvPr/>
        </p:nvPicPr>
        <p:blipFill>
          <a:blip r:embed="rId2"/>
          <a:stretch/>
        </p:blipFill>
        <p:spPr>
          <a:xfrm>
            <a:off x="3874056" y="360000"/>
            <a:ext cx="2764800" cy="2160360"/>
          </a:xfrm>
          <a:prstGeom prst="rect">
            <a:avLst/>
          </a:prstGeom>
          <a:ln>
            <a:noFill/>
          </a:ln>
        </p:spPr>
      </p:pic>
      <p:sp>
        <p:nvSpPr>
          <p:cNvPr id="94" name="CustomShape 4"/>
          <p:cNvSpPr/>
          <p:nvPr/>
        </p:nvSpPr>
        <p:spPr>
          <a:xfrm>
            <a:off x="361980" y="3139740"/>
            <a:ext cx="2660040" cy="776520"/>
          </a:xfrm>
          <a:prstGeom prst="rect">
            <a:avLst/>
          </a:prstGeom>
          <a:noFill/>
          <a:ln>
            <a:noFill/>
          </a:ln>
        </p:spPr>
        <p:style>
          <a:lnRef idx="0">
            <a:scrgbClr r="0" g="0" b="0"/>
          </a:lnRef>
          <a:fillRef idx="0">
            <a:scrgbClr r="0" g="0" b="0"/>
          </a:fillRef>
          <a:effectRef idx="0">
            <a:scrgbClr r="0" g="0" b="0"/>
          </a:effectRef>
          <a:fontRef idx="minor"/>
        </p:style>
        <p:txBody>
          <a:bodyPr lIns="68400" tIns="68400" rIns="68400" bIns="68400"/>
          <a:lstStyle/>
          <a:p>
            <a:pPr>
              <a:lnSpc>
                <a:spcPct val="100000"/>
              </a:lnSpc>
            </a:pPr>
            <a:r>
              <a:rPr lang="fr-FR" sz="15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ENTRETIENS AUPRÈS DES ÉLEVEURS DU GROUPEMENT PASTORAL</a:t>
            </a:r>
          </a:p>
          <a:p>
            <a:pPr>
              <a:lnSpc>
                <a:spcPct val="100000"/>
              </a:lnSpc>
            </a:pPr>
            <a:r>
              <a:rPr lang="fr-FR" sz="11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ENREGISTREMENTS </a:t>
            </a:r>
          </a:p>
          <a:p>
            <a:r>
              <a:rPr lang="fr-FR" sz="11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RETRANSCRIPTION ET ANALYSE</a:t>
            </a:r>
          </a:p>
        </p:txBody>
      </p:sp>
      <p:pic>
        <p:nvPicPr>
          <p:cNvPr id="95" name="Image 2"/>
          <p:cNvPicPr/>
          <p:nvPr/>
        </p:nvPicPr>
        <p:blipFill>
          <a:blip r:embed="rId3"/>
          <a:srcRect l="43645"/>
          <a:stretch/>
        </p:blipFill>
        <p:spPr>
          <a:xfrm rot="16200000">
            <a:off x="4191198" y="2361600"/>
            <a:ext cx="2160360" cy="2764440"/>
          </a:xfrm>
          <a:prstGeom prst="rect">
            <a:avLst/>
          </a:prstGeom>
          <a:ln>
            <a:noFill/>
          </a:ln>
        </p:spPr>
      </p:pic>
      <p:sp>
        <p:nvSpPr>
          <p:cNvPr id="96" name="Line 5"/>
          <p:cNvSpPr/>
          <p:nvPr/>
        </p:nvSpPr>
        <p:spPr>
          <a:xfrm>
            <a:off x="108000" y="1692000"/>
            <a:ext cx="288000" cy="0"/>
          </a:xfrm>
          <a:prstGeom prst="line">
            <a:avLst/>
          </a:prstGeom>
          <a:ln w="18000">
            <a:solidFill>
              <a:srgbClr val="336633"/>
            </a:solidFill>
            <a:round/>
          </a:ln>
        </p:spPr>
        <p:style>
          <a:lnRef idx="0">
            <a:scrgbClr r="0" g="0" b="0"/>
          </a:lnRef>
          <a:fillRef idx="0">
            <a:scrgbClr r="0" g="0" b="0"/>
          </a:fillRef>
          <a:effectRef idx="0">
            <a:scrgbClr r="0" g="0" b="0"/>
          </a:effectRef>
          <a:fontRef idx="minor"/>
        </p:style>
      </p:sp>
      <p:sp>
        <p:nvSpPr>
          <p:cNvPr id="97" name="Line 6"/>
          <p:cNvSpPr/>
          <p:nvPr/>
        </p:nvSpPr>
        <p:spPr>
          <a:xfrm>
            <a:off x="72000" y="3528000"/>
            <a:ext cx="288000" cy="0"/>
          </a:xfrm>
          <a:prstGeom prst="line">
            <a:avLst/>
          </a:prstGeom>
          <a:ln w="18000">
            <a:solidFill>
              <a:srgbClr val="336633"/>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CustomShape 1"/>
          <p:cNvSpPr/>
          <p:nvPr/>
        </p:nvSpPr>
        <p:spPr>
          <a:xfrm>
            <a:off x="4104000" y="0"/>
            <a:ext cx="2754000" cy="514440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99" name="CustomShape 2"/>
          <p:cNvSpPr/>
          <p:nvPr/>
        </p:nvSpPr>
        <p:spPr>
          <a:xfrm>
            <a:off x="1079280" y="1997640"/>
            <a:ext cx="2368440" cy="612720"/>
          </a:xfrm>
          <a:prstGeom prst="rect">
            <a:avLst/>
          </a:prstGeom>
          <a:noFill/>
          <a:ln>
            <a:noFill/>
          </a:ln>
        </p:spPr>
        <p:style>
          <a:lnRef idx="0">
            <a:scrgbClr r="0" g="0" b="0"/>
          </a:lnRef>
          <a:fillRef idx="0">
            <a:scrgbClr r="0" g="0" b="0"/>
          </a:fillRef>
          <a:effectRef idx="0">
            <a:scrgbClr r="0" g="0" b="0"/>
          </a:effectRef>
          <a:fontRef idx="minor"/>
        </p:style>
        <p:txBody>
          <a:bodyPr lIns="68400" tIns="68400" rIns="68400" bIns="68400"/>
          <a:lstStyle/>
          <a:p>
            <a:r>
              <a:rPr lang="fr-FR"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17 sur l’échelle large </a:t>
            </a:r>
          </a:p>
          <a:p>
            <a:r>
              <a:rPr lang="fr-FR" sz="13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Du 21 mai au 28 octobre  </a:t>
            </a:r>
          </a:p>
        </p:txBody>
      </p:sp>
      <p:pic>
        <p:nvPicPr>
          <p:cNvPr id="100" name="Google Shape;94;p18"/>
          <p:cNvPicPr/>
          <p:nvPr/>
        </p:nvPicPr>
        <p:blipFill>
          <a:blip r:embed="rId3"/>
          <a:srcRect r="8959"/>
          <a:stretch/>
        </p:blipFill>
        <p:spPr>
          <a:xfrm>
            <a:off x="4356000" y="3078000"/>
            <a:ext cx="2297520" cy="2070360"/>
          </a:xfrm>
          <a:prstGeom prst="rect">
            <a:avLst/>
          </a:prstGeom>
          <a:ln>
            <a:noFill/>
          </a:ln>
        </p:spPr>
      </p:pic>
      <p:sp>
        <p:nvSpPr>
          <p:cNvPr id="101" name="CustomShape 3"/>
          <p:cNvSpPr/>
          <p:nvPr/>
        </p:nvSpPr>
        <p:spPr>
          <a:xfrm>
            <a:off x="216000" y="1160640"/>
            <a:ext cx="2520000" cy="351360"/>
          </a:xfrm>
          <a:prstGeom prst="rect">
            <a:avLst/>
          </a:prstGeom>
          <a:noFill/>
          <a:ln>
            <a:noFill/>
          </a:ln>
        </p:spPr>
        <p:style>
          <a:lnRef idx="0">
            <a:scrgbClr r="0" g="0" b="0"/>
          </a:lnRef>
          <a:fillRef idx="0">
            <a:scrgbClr r="0" g="0" b="0"/>
          </a:fillRef>
          <a:effectRef idx="0">
            <a:scrgbClr r="0" g="0" b="0"/>
          </a:effectRef>
          <a:fontRef idx="minor"/>
        </p:style>
        <p:txBody>
          <a:bodyPr lIns="68400" tIns="68400" rIns="68400" bIns="68400"/>
          <a:lstStyle/>
          <a:p>
            <a:r>
              <a:rPr lang="fr-FR" sz="16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31 PIÈGES PHOTOS</a:t>
            </a:r>
          </a:p>
        </p:txBody>
      </p:sp>
      <p:pic>
        <p:nvPicPr>
          <p:cNvPr id="102" name="Google Shape;96;p18"/>
          <p:cNvPicPr/>
          <p:nvPr/>
        </p:nvPicPr>
        <p:blipFill>
          <a:blip r:embed="rId4"/>
          <a:srcRect l="22973" b="17691"/>
          <a:stretch/>
        </p:blipFill>
        <p:spPr>
          <a:xfrm>
            <a:off x="4356000" y="0"/>
            <a:ext cx="2296800" cy="1821600"/>
          </a:xfrm>
          <a:prstGeom prst="rect">
            <a:avLst/>
          </a:prstGeom>
          <a:ln>
            <a:noFill/>
          </a:ln>
        </p:spPr>
      </p:pic>
      <p:sp>
        <p:nvSpPr>
          <p:cNvPr id="103" name="CustomShape 4"/>
          <p:cNvSpPr/>
          <p:nvPr/>
        </p:nvSpPr>
        <p:spPr>
          <a:xfrm>
            <a:off x="1081345" y="2963090"/>
            <a:ext cx="2519989" cy="1199880"/>
          </a:xfrm>
          <a:prstGeom prst="rect">
            <a:avLst/>
          </a:prstGeom>
          <a:noFill/>
          <a:ln>
            <a:noFill/>
          </a:ln>
        </p:spPr>
        <p:style>
          <a:lnRef idx="0">
            <a:scrgbClr r="0" g="0" b="0"/>
          </a:lnRef>
          <a:fillRef idx="0">
            <a:scrgbClr r="0" g="0" b="0"/>
          </a:fillRef>
          <a:effectRef idx="0">
            <a:scrgbClr r="0" g="0" b="0"/>
          </a:effectRef>
          <a:fontRef idx="minor"/>
        </p:style>
        <p:txBody>
          <a:bodyPr lIns="68400" tIns="68400" rIns="68400" bIns="68400"/>
          <a:lstStyle/>
          <a:p>
            <a:r>
              <a:rPr lang="fr-FR"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14 sur l’échelle réduite</a:t>
            </a:r>
          </a:p>
          <a:p>
            <a:r>
              <a:rPr lang="fr-FR" sz="13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3 dispositifs : </a:t>
            </a:r>
          </a:p>
          <a:p>
            <a:pPr>
              <a:buClr>
                <a:srgbClr val="000000"/>
              </a:buClr>
              <a:buSzPct val="45000"/>
            </a:pPr>
            <a:r>
              <a:rPr lang="fr-FR" sz="13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- 1 juin au 10 juillet </a:t>
            </a:r>
          </a:p>
          <a:p>
            <a:pPr>
              <a:buClr>
                <a:srgbClr val="000000"/>
              </a:buClr>
              <a:buSzPct val="45000"/>
            </a:pPr>
            <a:r>
              <a:rPr lang="fr-FR" sz="13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- 10 juillet au 19 septembre</a:t>
            </a:r>
          </a:p>
          <a:p>
            <a:pPr>
              <a:buClr>
                <a:srgbClr val="000000"/>
              </a:buClr>
              <a:buSzPct val="45000"/>
            </a:pPr>
            <a:r>
              <a:rPr lang="fr-FR" sz="13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- 19 septembre au 15 octobre</a:t>
            </a:r>
          </a:p>
        </p:txBody>
      </p:sp>
      <p:pic>
        <p:nvPicPr>
          <p:cNvPr id="104" name="Google Shape;101;p18"/>
          <p:cNvPicPr/>
          <p:nvPr/>
        </p:nvPicPr>
        <p:blipFill>
          <a:blip r:embed="rId5"/>
          <a:srcRect t="10899"/>
          <a:stretch/>
        </p:blipFill>
        <p:spPr>
          <a:xfrm>
            <a:off x="4356000" y="1787040"/>
            <a:ext cx="2296800" cy="1681200"/>
          </a:xfrm>
          <a:prstGeom prst="rect">
            <a:avLst/>
          </a:prstGeom>
          <a:ln>
            <a:noFill/>
          </a:ln>
        </p:spPr>
      </p:pic>
      <p:sp>
        <p:nvSpPr>
          <p:cNvPr id="105" name="TextShape 5"/>
          <p:cNvSpPr txBox="1"/>
          <p:nvPr/>
        </p:nvSpPr>
        <p:spPr>
          <a:xfrm>
            <a:off x="72000" y="74880"/>
            <a:ext cx="6390000" cy="429120"/>
          </a:xfrm>
          <a:prstGeom prst="rect">
            <a:avLst/>
          </a:prstGeom>
          <a:noFill/>
          <a:ln>
            <a:noFill/>
          </a:ln>
        </p:spPr>
        <p:txBody>
          <a:bodyPr lIns="68400" tIns="68400" rIns="68400" bIns="68400"/>
          <a:lstStyle/>
          <a:p>
            <a:pPr>
              <a:lnSpc>
                <a:spcPct val="100000"/>
              </a:lnSpc>
            </a:pPr>
            <a:r>
              <a:rPr lang="fr-FR" sz="1400" b="1" strike="noStrike" spc="-1" dirty="0">
                <a:solidFill>
                  <a:srgbClr val="000000"/>
                </a:solidFill>
                <a:uFill>
                  <a:solidFill>
                    <a:srgbClr val="FFFFFF"/>
                  </a:solidFill>
                </a:uFill>
                <a:latin typeface="Times New Roman"/>
                <a:ea typeface="Times New Roman"/>
              </a:rPr>
              <a:t>Méthodes</a:t>
            </a:r>
            <a:r>
              <a:rPr lang="fr-FR" sz="1200" b="0" strike="noStrike" spc="-1" dirty="0">
                <a:solidFill>
                  <a:srgbClr val="000000"/>
                </a:solidFill>
                <a:uFill>
                  <a:solidFill>
                    <a:srgbClr val="FFFFFF"/>
                  </a:solidFill>
                </a:uFill>
                <a:latin typeface="Times New Roman"/>
                <a:ea typeface="Times New Roman"/>
              </a:rPr>
              <a:t> / </a:t>
            </a:r>
            <a:r>
              <a:rPr lang="fr-FR" sz="10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SUIVI DE LA POPULATION URSINE</a:t>
            </a:r>
            <a:r>
              <a:rPr lang="fr-FR" sz="105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a:t>
            </a:r>
            <a:endParaRPr lang="fr-FR" sz="1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sp>
        <p:nvSpPr>
          <p:cNvPr id="106" name="Line 6"/>
          <p:cNvSpPr/>
          <p:nvPr/>
        </p:nvSpPr>
        <p:spPr>
          <a:xfrm>
            <a:off x="108000" y="1584000"/>
            <a:ext cx="432000" cy="0"/>
          </a:xfrm>
          <a:prstGeom prst="line">
            <a:avLst/>
          </a:prstGeom>
          <a:ln w="18000">
            <a:solidFill>
              <a:srgbClr val="336633"/>
            </a:solidFill>
            <a:round/>
          </a:ln>
        </p:spPr>
        <p:style>
          <a:lnRef idx="0">
            <a:scrgbClr r="0" g="0" b="0"/>
          </a:lnRef>
          <a:fillRef idx="0">
            <a:scrgbClr r="0" g="0" b="0"/>
          </a:fillRef>
          <a:effectRef idx="0">
            <a:scrgbClr r="0" g="0" b="0"/>
          </a:effectRef>
          <a:fontRef idx="minor"/>
        </p:style>
      </p:sp>
      <p:sp>
        <p:nvSpPr>
          <p:cNvPr id="107" name="Line 7"/>
          <p:cNvSpPr/>
          <p:nvPr/>
        </p:nvSpPr>
        <p:spPr>
          <a:xfrm flipV="1">
            <a:off x="1080000" y="2160000"/>
            <a:ext cx="0" cy="144000"/>
          </a:xfrm>
          <a:prstGeom prst="line">
            <a:avLst/>
          </a:prstGeom>
          <a:ln w="18000">
            <a:solidFill>
              <a:srgbClr val="336633"/>
            </a:solidFill>
            <a:round/>
          </a:ln>
        </p:spPr>
        <p:style>
          <a:lnRef idx="0">
            <a:scrgbClr r="0" g="0" b="0"/>
          </a:lnRef>
          <a:fillRef idx="0">
            <a:scrgbClr r="0" g="0" b="0"/>
          </a:fillRef>
          <a:effectRef idx="0">
            <a:scrgbClr r="0" g="0" b="0"/>
          </a:effectRef>
          <a:fontRef idx="minor"/>
        </p:style>
      </p:sp>
      <p:sp>
        <p:nvSpPr>
          <p:cNvPr id="108" name="Line 8"/>
          <p:cNvSpPr/>
          <p:nvPr/>
        </p:nvSpPr>
        <p:spPr>
          <a:xfrm flipV="1">
            <a:off x="1080000" y="3096000"/>
            <a:ext cx="0" cy="144000"/>
          </a:xfrm>
          <a:prstGeom prst="line">
            <a:avLst/>
          </a:prstGeom>
          <a:ln w="18000">
            <a:solidFill>
              <a:srgbClr val="336633"/>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Image 108"/>
          <p:cNvPicPr/>
          <p:nvPr/>
        </p:nvPicPr>
        <p:blipFill>
          <a:blip r:embed="rId2"/>
          <a:stretch/>
        </p:blipFill>
        <p:spPr>
          <a:xfrm>
            <a:off x="108000" y="77040"/>
            <a:ext cx="6665760" cy="4998960"/>
          </a:xfrm>
          <a:prstGeom prst="rect">
            <a:avLst/>
          </a:prstGeom>
          <a:ln w="108000">
            <a:noFill/>
          </a:ln>
        </p:spPr>
      </p:pic>
      <p:sp>
        <p:nvSpPr>
          <p:cNvPr id="110" name="TextShape 1"/>
          <p:cNvSpPr txBox="1"/>
          <p:nvPr/>
        </p:nvSpPr>
        <p:spPr>
          <a:xfrm>
            <a:off x="108000" y="1978411"/>
            <a:ext cx="2232000" cy="2156760"/>
          </a:xfrm>
          <a:prstGeom prst="rect">
            <a:avLst/>
          </a:prstGeom>
          <a:solidFill>
            <a:srgbClr val="EEEEEE">
              <a:alpha val="50000"/>
            </a:srgbClr>
          </a:solidFill>
          <a:ln>
            <a:noFill/>
          </a:ln>
        </p:spPr>
        <p:txBody>
          <a:bodyPr lIns="68400" tIns="68400" rIns="68400" bIns="68400"/>
          <a:lstStyle/>
          <a:p>
            <a:pPr algn="ctr"/>
            <a:r>
              <a:rPr lang="fr-FR" sz="2800" b="1" strike="noStrike" spc="-1" dirty="0">
                <a:solidFill>
                  <a:srgbClr val="000000"/>
                </a:solidFill>
                <a:uFill>
                  <a:solidFill>
                    <a:srgbClr val="FFFFFF"/>
                  </a:solidFill>
                </a:uFill>
                <a:latin typeface="Times New Roman"/>
              </a:rPr>
              <a:t>Résultats et discussion</a:t>
            </a:r>
            <a:r>
              <a:rPr lang="fr-FR" sz="1400" b="0" strike="noStrike" spc="-1" dirty="0">
                <a:solidFill>
                  <a:srgbClr val="000000"/>
                </a:solidFill>
                <a:uFill>
                  <a:solidFill>
                    <a:srgbClr val="FFFFFF"/>
                  </a:solidFill>
                </a:uFill>
                <a:latin typeface="Arial"/>
              </a:rPr>
              <a:t>
</a:t>
            </a:r>
            <a:r>
              <a:rPr lang="fr-FR" sz="15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UTILISATION DE L’ESPACE PAR LES DIFFÉRENTS ACTEURS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Shape 2"/>
          <p:cNvSpPr txBox="1"/>
          <p:nvPr/>
        </p:nvSpPr>
        <p:spPr>
          <a:xfrm>
            <a:off x="21600" y="58320"/>
            <a:ext cx="6390000" cy="429120"/>
          </a:xfrm>
          <a:prstGeom prst="rect">
            <a:avLst/>
          </a:prstGeom>
          <a:noFill/>
          <a:ln>
            <a:noFill/>
          </a:ln>
        </p:spPr>
        <p:txBody>
          <a:bodyPr lIns="68400" tIns="68400" rIns="68400" bIns="68400"/>
          <a:lstStyle/>
          <a:p>
            <a:pPr>
              <a:lnSpc>
                <a:spcPct val="100000"/>
              </a:lnSpc>
            </a:pPr>
            <a:r>
              <a:rPr lang="fr-FR" sz="1200" b="1" strike="noStrike" spc="-1" dirty="0">
                <a:solidFill>
                  <a:srgbClr val="000000"/>
                </a:solidFill>
                <a:uFill>
                  <a:solidFill>
                    <a:srgbClr val="FFFFFF"/>
                  </a:solidFill>
                </a:uFill>
                <a:latin typeface="Times New Roman"/>
                <a:ea typeface="Times New Roman"/>
              </a:rPr>
              <a:t>Résultats et discussion </a:t>
            </a:r>
            <a:r>
              <a:rPr lang="fr-FR" sz="1200" b="0" strike="noStrike" spc="-1" dirty="0">
                <a:solidFill>
                  <a:srgbClr val="000000"/>
                </a:solidFill>
                <a:uFill>
                  <a:solidFill>
                    <a:srgbClr val="FFFFFF"/>
                  </a:solidFill>
                </a:uFill>
                <a:latin typeface="Times New Roman"/>
                <a:ea typeface="Times New Roman"/>
              </a:rPr>
              <a:t> / </a:t>
            </a:r>
            <a:r>
              <a:rPr lang="fr-FR" sz="10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UTILISATION DE L’ESPACE PAR LES PASTORAUX</a:t>
            </a:r>
            <a:r>
              <a:rPr lang="fr-FR" sz="105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rPr>
              <a:t> </a:t>
            </a:r>
            <a:endParaRPr lang="fr-FR" sz="1400" b="0" strike="noStrike" spc="-1" dirty="0">
              <a:solidFill>
                <a:srgbClr val="000000"/>
              </a:solidFill>
              <a:uFill>
                <a:solidFill>
                  <a:srgbClr val="FFFFFF"/>
                </a:solidFill>
              </a:uFill>
              <a:latin typeface="Yu Gothic UI Light" panose="020B0300000000000000" pitchFamily="34" charset="-128"/>
              <a:ea typeface="Yu Gothic UI Light" panose="020B0300000000000000" pitchFamily="34" charset="-128"/>
            </a:endParaRPr>
          </a:p>
        </p:txBody>
      </p:sp>
      <p:pic>
        <p:nvPicPr>
          <p:cNvPr id="4" name="Image 3">
            <a:extLst>
              <a:ext uri="{FF2B5EF4-FFF2-40B4-BE49-F238E27FC236}">
                <a16:creationId xmlns:a16="http://schemas.microsoft.com/office/drawing/2014/main" xmlns="" id="{E3BB73E7-5A55-4308-90F3-6B429C4F9C08}"/>
              </a:ext>
            </a:extLst>
          </p:cNvPr>
          <p:cNvPicPr>
            <a:picLocks noChangeAspect="1"/>
          </p:cNvPicPr>
          <p:nvPr/>
        </p:nvPicPr>
        <p:blipFill>
          <a:blip r:embed="rId3">
            <a:lum/>
            <a:alphaModFix/>
          </a:blip>
          <a:srcRect/>
          <a:stretch>
            <a:fillRect/>
          </a:stretch>
        </p:blipFill>
        <p:spPr>
          <a:xfrm>
            <a:off x="534600" y="576000"/>
            <a:ext cx="5945400" cy="4186799"/>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TM10001105[[fn=Rogner]]</Template>
  <TotalTime>476</TotalTime>
  <Words>2229</Words>
  <Application>Microsoft Office PowerPoint</Application>
  <PresentationFormat>Personnalisé</PresentationFormat>
  <Paragraphs>156</Paragraphs>
  <Slides>27</Slides>
  <Notes>12</Notes>
  <HiddenSlides>0</HiddenSlides>
  <MMClips>0</MMClips>
  <ScaleCrop>false</ScaleCrop>
  <HeadingPairs>
    <vt:vector size="4" baseType="variant">
      <vt:variant>
        <vt:lpstr>Thème</vt:lpstr>
      </vt:variant>
      <vt:variant>
        <vt:i4>2</vt:i4>
      </vt:variant>
      <vt:variant>
        <vt:lpstr>Titres des diapositives</vt:lpstr>
      </vt:variant>
      <vt:variant>
        <vt:i4>27</vt:i4>
      </vt:variant>
    </vt:vector>
  </HeadingPairs>
  <TitlesOfParts>
    <vt:vector size="29" baseType="lpstr">
      <vt:lpstr>Office Theme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Page présentation</dc:title>
  <dc:subject/>
  <dc:creator>Anne-Lise</dc:creator>
  <dc:description/>
  <cp:lastModifiedBy>Aline</cp:lastModifiedBy>
  <cp:revision>37</cp:revision>
  <dcterms:modified xsi:type="dcterms:W3CDTF">2019-12-03T08:20:03Z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28</vt:i4>
  </property>
  <property fmtid="{D5CDD505-2E9C-101B-9397-08002B2CF9AE}" pid="8" name="PresentationFormat">
    <vt:lpwstr>Personnalisé</vt:lpwstr>
  </property>
  <property fmtid="{D5CDD505-2E9C-101B-9397-08002B2CF9AE}" pid="9" name="ScaleCrop">
    <vt:bool>false</vt:bool>
  </property>
  <property fmtid="{D5CDD505-2E9C-101B-9397-08002B2CF9AE}" pid="10" name="ShareDoc">
    <vt:bool>false</vt:bool>
  </property>
  <property fmtid="{D5CDD505-2E9C-101B-9397-08002B2CF9AE}" pid="11" name="Slides">
    <vt:i4>28</vt:i4>
  </property>
</Properties>
</file>